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8.xml" ContentType="application/vnd.openxmlformats-officedocument.presentationml.comments+xml"/>
  <Override PartName="/ppt/notesSlides/notesSlide15.xml" ContentType="application/vnd.openxmlformats-officedocument.presentationml.notesSlide+xml"/>
  <Override PartName="/ppt/comments/comment9.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72"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y Liang" initials="" lastIdx="14" clrIdx="0"/>
  <p:cmAuthor id="1" name="Michael" initials="M"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09" autoAdjust="0"/>
  </p:normalViewPr>
  <p:slideViewPr>
    <p:cSldViewPr>
      <p:cViewPr varScale="1">
        <p:scale>
          <a:sx n="126" d="100"/>
          <a:sy n="126" d="100"/>
        </p:scale>
        <p:origin x="1180" y="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4">
    <p:pos x="6000" y="0"/>
    <p:text>is the parachute size an area or a diameter? If area then it should be I changed your notation because Pressure should be P and Area should be A unless you put chute diameter which would be D.</p:text>
  </p:cm>
  <p:cm authorId="1" dt="2015-06-18T00:29:58.091" idx="12">
    <p:pos x="10" y="10"/>
    <p:text>is the parachute size an area or a diameter? If area then it should be I changed your notation because Pressure should be P and Area should be A unless you put chute diameter which would be D.</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2">
    <p:pos x="6000" y="0"/>
    <p:text>for humidity is it a delta which is the change from apogee to ground or is it simply the instantaneous humidity measurement</p:text>
  </p:cm>
  <p:cm authorId="0" idx="13">
    <p:pos x="6000" y="100"/>
    <p:text>Make it D sub P for parachute diameter.  Atmospheric pressure should be P sub atm</p:text>
  </p:cm>
  <p:cm authorId="1" dt="2015-06-18T00:29:41.134" idx="11">
    <p:pos x="10" y="10"/>
    <p:text>Make it D sub P for parachute diameter. Atmospheric pressure should be P sub atm
Jerry Liang
2:10 PM Jun 16
for humidity is it a delta which is the change from apogee to ground or is it simply the instantaneous humidity measurement
</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1">
    <p:pos x="6000" y="0"/>
    <p:text>Mounted with Zip ties, how many?</p:text>
  </p:cm>
  <p:cm authorId="1" dt="2015-06-18T00:29:20.776" idx="10">
    <p:pos x="10" y="10"/>
    <p:text>Mounted with Zip ties, how many?</p:text>
  </p:cm>
</p:cmLst>
</file>

<file path=ppt/comments/comment4.xml><?xml version="1.0" encoding="utf-8"?>
<p:cmLst xmlns:a="http://schemas.openxmlformats.org/drawingml/2006/main" xmlns:r="http://schemas.openxmlformats.org/officeDocument/2006/relationships" xmlns:p="http://schemas.openxmlformats.org/presentationml/2006/main">
  <p:cm authorId="0" idx="8">
    <p:pos x="6000" y="0"/>
    <p:text>why the .....? Sensors used in data measure meant:</p:text>
  </p:cm>
  <p:cm authorId="0" idx="9">
    <p:pos x="6000" y="100"/>
    <p:text>I think it does but I'm not sure, depends on what the Arduino is programmed to do in the All Sensors  sketch.</p:text>
  </p:cm>
  <p:cm authorId="0" idx="10">
    <p:pos x="6000" y="200"/>
    <p:text>Your font changed, try to keep them as uniform as possible and it seems like the size is also smaller too</p:text>
  </p:cm>
  <p:cm authorId="1" dt="2015-06-18T00:28:58.694" idx="9">
    <p:pos x="10" y="10"/>
    <p:text>Your font changed, try to keep them as uniform as possible and it seems like the size is also smaller too
Jerry Liang
2:30 PM Jun 16
I think it does but I'm not sure, depends on what the Arduino is programmed to do in the All Sensors sketch.
Jerry Liang
2:30 PM Jun 16
why the .....? Sensors used in data measure meant:
</p:text>
  </p:cm>
</p:cmLst>
</file>

<file path=ppt/comments/comment5.xml><?xml version="1.0" encoding="utf-8"?>
<p:cmLst xmlns:a="http://schemas.openxmlformats.org/drawingml/2006/main" xmlns:r="http://schemas.openxmlformats.org/officeDocument/2006/relationships" xmlns:p="http://schemas.openxmlformats.org/presentationml/2006/main">
  <p:cm authorId="0" idx="7">
    <p:pos x="6000" y="0"/>
    <p:text>First you identify where the launch took place in the data set.  Also, your primary focus will be on the descent, so you will need to be able to identify where apogee and the ejection event took place.  So you can identify the time intervals, be sure to plug in the sensors at the exact same time.</p:text>
  </p:cm>
  <p:cm authorId="1" dt="2015-06-18T00:28:35.687" idx="8">
    <p:pos x="10" y="10"/>
    <p:text>First you identify where the launch took place in the data set. Also, your primary focus will be on the descent, so you will need to be able to identify where apogee and the ejection event took place. So you can identify the time intervals, be sure to plug in the sensors at the exact same time.
</p:text>
  </p:cm>
</p:cmLst>
</file>

<file path=ppt/comments/comment6.xml><?xml version="1.0" encoding="utf-8"?>
<p:cmLst xmlns:a="http://schemas.openxmlformats.org/drawingml/2006/main" xmlns:r="http://schemas.openxmlformats.org/officeDocument/2006/relationships" xmlns:p="http://schemas.openxmlformats.org/presentationml/2006/main">
  <p:cm authorId="0" idx="12">
    <p:pos x="6000" y="0"/>
    <p:text>for humidity is it a delta which is the change from apogee to ground or is it simply the instantaneous humidity measurement</p:text>
  </p:cm>
  <p:cm authorId="0" idx="13">
    <p:pos x="6000" y="100"/>
    <p:text>Make it D sub P for parachute diameter.  Atmospheric pressure should be P sub atm</p:text>
  </p:cm>
  <p:cm authorId="1" dt="2015-06-18T00:29:41.134" idx="11">
    <p:pos x="10" y="10"/>
    <p:text>Make it D sub P for parachute diameter. Atmospheric pressure should be P sub atm
Jerry Liang
2:10 PM Jun 16
for humidity is it a delta which is the change from apogee to ground or is it simply the instantaneous humidity measurement
</p:text>
  </p:cm>
</p:cmLst>
</file>

<file path=ppt/comments/comment7.xml><?xml version="1.0" encoding="utf-8"?>
<p:cmLst xmlns:a="http://schemas.openxmlformats.org/drawingml/2006/main" xmlns:r="http://schemas.openxmlformats.org/officeDocument/2006/relationships" xmlns:p="http://schemas.openxmlformats.org/presentationml/2006/main">
  <p:cm authorId="0" idx="4">
    <p:pos x="6000" y="0"/>
    <p:text>I see that you are looking at the average descent and it is pretty constant in the slop, but will you also use the accelerometer data to see if acceleration is constant? or that it is actually near 0 because one would expect it to come down at a constant velocity which means that there is no acceleration</p:text>
  </p:cm>
  <p:cm authorId="1" dt="2015-06-18T00:27:33.583" idx="5">
    <p:pos x="10" y="10"/>
    <p:text>I see that you are looking at the average descent and it is pretty constant in the slop, but will you also use the accelerometer data to see if acceleration is constant? or that it is actually near 0 because one would expect it to come down at a constant velocity which means that there is no acceleration</p:text>
  </p:cm>
</p:cmLst>
</file>

<file path=ppt/comments/comment8.xml><?xml version="1.0" encoding="utf-8"?>
<p:cmLst xmlns:a="http://schemas.openxmlformats.org/drawingml/2006/main" xmlns:r="http://schemas.openxmlformats.org/officeDocument/2006/relationships" xmlns:p="http://schemas.openxmlformats.org/presentationml/2006/main">
  <p:cm authorId="0" idx="2">
    <p:pos x="6000" y="0"/>
    <p:text>Don't forget that your conclusion connects to your hypothesis, though you were looking to figure out a constant for the formula you developed in predicting descent rate.  It will be interesting on the next launch to see if you guys have a predicted descent rate for your rocket and how does it compare to your actual descent rate</p:text>
  </p:cm>
  <p:cm authorId="0" idx="3">
    <p:pos x="6000" y="100"/>
    <p:text>Are you going to pull from different sensors to ensure that any error cannot be attributed to the sensors?  You might be able to find the right formula but it might be only calibrated to your specific sensor.  It would be interesting to see if you get different results from the second sensor readings</p:text>
  </p:cm>
  <p:cm authorId="1" dt="2015-06-18T00:26:40.303" idx="3">
    <p:pos x="10" y="10"/>
    <p:text>Don't forget that your conclusion connects to your hypothesis, though you were looking to figure out a constant for the formula you developed in predicting descent rate. It will be interesting on the next launch to see if you guys have a predicted descent rate for your rocket and how does it compare to your actual descent rate
</p:text>
  </p:cm>
  <p:cm authorId="1" dt="2015-06-18T00:26:56.543" idx="4">
    <p:pos x="313" y="2164"/>
    <p:text>Are you going to pull from different sensors to ensure that any error cannot be attributed to the sensors? You might be able to find the right formula but it might be only calibrated to your specific sensor. It would be interesting to see if you get different results from the second sensor readings</p:text>
  </p:cm>
</p:cmLst>
</file>

<file path=ppt/comments/comment9.xml><?xml version="1.0" encoding="utf-8"?>
<p:cmLst xmlns:a="http://schemas.openxmlformats.org/drawingml/2006/main" xmlns:r="http://schemas.openxmlformats.org/officeDocument/2006/relationships" xmlns:p="http://schemas.openxmlformats.org/presentationml/2006/main">
  <p:cm authorId="0" idx="1">
    <p:pos x="6000" y="0"/>
    <p:text>Let's freshen this up with some pictures.  I'm sure we should have some</p:text>
  </p:cm>
  <p:cm authorId="1" dt="2015-06-18T00:25:49.930" idx="2">
    <p:pos x="3702" y="1024"/>
    <p:text>Let's freshen this up with some pictures. I'm sure we should have some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125375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7145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dirty="0" smtClean="0"/>
              <a:t>T</a:t>
            </a:r>
            <a:r>
              <a:rPr lang="en" dirty="0" smtClean="0"/>
              <a:t>ake average weather values from each of the flights</a:t>
            </a:r>
          </a:p>
          <a:p>
            <a:pPr>
              <a:spcBef>
                <a:spcPts val="0"/>
              </a:spcBef>
              <a:buNone/>
            </a:pPr>
            <a:endParaRPr lang="en" dirty="0" smtClean="0"/>
          </a:p>
          <a:p>
            <a:pPr>
              <a:spcBef>
                <a:spcPts val="0"/>
              </a:spcBef>
              <a:buNone/>
            </a:pPr>
            <a:endParaRPr lang="en" dirty="0"/>
          </a:p>
        </p:txBody>
      </p:sp>
    </p:spTree>
    <p:extLst>
      <p:ext uri="{BB962C8B-B14F-4D97-AF65-F5344CB8AC3E}">
        <p14:creationId xmlns:p14="http://schemas.microsoft.com/office/powerpoint/2010/main" val="4130113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Step 1- sub in variables</a:t>
            </a:r>
          </a:p>
          <a:p>
            <a:pPr rtl="0">
              <a:spcBef>
                <a:spcPts val="0"/>
              </a:spcBef>
              <a:buNone/>
            </a:pPr>
            <a:r>
              <a:rPr lang="en"/>
              <a:t>Step 2- Cancel Units</a:t>
            </a:r>
          </a:p>
          <a:p>
            <a:pPr>
              <a:spcBef>
                <a:spcPts val="0"/>
              </a:spcBef>
              <a:buNone/>
            </a:pPr>
            <a:r>
              <a:rPr lang="en"/>
              <a:t>Step 3- calculate</a:t>
            </a:r>
          </a:p>
        </p:txBody>
      </p:sp>
    </p:spTree>
    <p:extLst>
      <p:ext uri="{BB962C8B-B14F-4D97-AF65-F5344CB8AC3E}">
        <p14:creationId xmlns:p14="http://schemas.microsoft.com/office/powerpoint/2010/main" val="188209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Step 1- sub in variables</a:t>
            </a:r>
          </a:p>
          <a:p>
            <a:pPr lvl="0" rtl="0">
              <a:spcBef>
                <a:spcPts val="0"/>
              </a:spcBef>
              <a:buNone/>
            </a:pPr>
            <a:r>
              <a:rPr lang="en" dirty="0"/>
              <a:t>Step 2- Cancel Units</a:t>
            </a:r>
          </a:p>
          <a:p>
            <a:pPr lvl="0" rtl="0">
              <a:spcBef>
                <a:spcPts val="0"/>
              </a:spcBef>
              <a:buNone/>
            </a:pPr>
            <a:r>
              <a:rPr lang="en" dirty="0"/>
              <a:t>Step 3- calculate</a:t>
            </a:r>
          </a:p>
        </p:txBody>
      </p:sp>
    </p:spTree>
    <p:extLst>
      <p:ext uri="{BB962C8B-B14F-4D97-AF65-F5344CB8AC3E}">
        <p14:creationId xmlns:p14="http://schemas.microsoft.com/office/powerpoint/2010/main" val="107241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Step 1- sub in variables</a:t>
            </a:r>
          </a:p>
          <a:p>
            <a:pPr lvl="0" rtl="0">
              <a:spcBef>
                <a:spcPts val="0"/>
              </a:spcBef>
              <a:buNone/>
            </a:pPr>
            <a:r>
              <a:rPr lang="en"/>
              <a:t>Step 2- Cancel Units</a:t>
            </a:r>
          </a:p>
          <a:p>
            <a:pPr lvl="0" rtl="0">
              <a:spcBef>
                <a:spcPts val="0"/>
              </a:spcBef>
              <a:buNone/>
            </a:pPr>
            <a:r>
              <a:rPr lang="en"/>
              <a:t>Step 3- calculate</a:t>
            </a:r>
          </a:p>
        </p:txBody>
      </p:sp>
    </p:spTree>
    <p:extLst>
      <p:ext uri="{BB962C8B-B14F-4D97-AF65-F5344CB8AC3E}">
        <p14:creationId xmlns:p14="http://schemas.microsoft.com/office/powerpoint/2010/main" val="1334200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Test 2- possible</a:t>
            </a:r>
            <a:r>
              <a:rPr lang="en-US" baseline="0" dirty="0" smtClean="0"/>
              <a:t> </a:t>
            </a:r>
            <a:r>
              <a:rPr lang="en-US" dirty="0" smtClean="0"/>
              <a:t>air pressure sensor errors</a:t>
            </a:r>
          </a:p>
          <a:p>
            <a:pPr>
              <a:spcBef>
                <a:spcPts val="0"/>
              </a:spcBef>
              <a:buNone/>
            </a:pPr>
            <a:endParaRPr lang="en-US" dirty="0" smtClean="0"/>
          </a:p>
          <a:p>
            <a:pPr>
              <a:spcBef>
                <a:spcPts val="0"/>
              </a:spcBef>
              <a:buNone/>
            </a:pPr>
            <a:r>
              <a:rPr lang="en-US" dirty="0" smtClean="0"/>
              <a:t>Test name/rocket</a:t>
            </a:r>
            <a:r>
              <a:rPr lang="en-US" baseline="0" dirty="0" smtClean="0"/>
              <a:t> owner/ sensor name</a:t>
            </a:r>
          </a:p>
          <a:p>
            <a:pPr>
              <a:spcBef>
                <a:spcPts val="0"/>
              </a:spcBef>
              <a:buNone/>
            </a:pPr>
            <a:endParaRPr lang="en-US" baseline="0" dirty="0" smtClean="0"/>
          </a:p>
          <a:p>
            <a:pPr>
              <a:spcBef>
                <a:spcPts val="0"/>
              </a:spcBef>
              <a:buNone/>
            </a:pPr>
            <a:r>
              <a:rPr lang="en-US" baseline="0" dirty="0" smtClean="0"/>
              <a:t>Plug Ins:		Actual: -4.488</a:t>
            </a:r>
          </a:p>
          <a:p>
            <a:pPr>
              <a:spcBef>
                <a:spcPts val="0"/>
              </a:spcBef>
              <a:buNone/>
            </a:pPr>
            <a:r>
              <a:rPr lang="en-US" baseline="0" dirty="0" smtClean="0"/>
              <a:t>3.2 kg		percent error: 0.9%</a:t>
            </a:r>
          </a:p>
          <a:p>
            <a:pPr>
              <a:spcBef>
                <a:spcPts val="0"/>
              </a:spcBef>
              <a:buNone/>
            </a:pPr>
            <a:r>
              <a:rPr lang="en-US" baseline="0" dirty="0" smtClean="0"/>
              <a:t>‘0.91 M</a:t>
            </a:r>
          </a:p>
          <a:p>
            <a:pPr>
              <a:spcBef>
                <a:spcPts val="0"/>
              </a:spcBef>
              <a:buNone/>
            </a:pPr>
            <a:r>
              <a:rPr lang="en-US" baseline="0" dirty="0" smtClean="0"/>
              <a:t>40.89736</a:t>
            </a:r>
          </a:p>
          <a:p>
            <a:pPr>
              <a:spcBef>
                <a:spcPts val="0"/>
              </a:spcBef>
              <a:buNone/>
            </a:pPr>
            <a:r>
              <a:rPr lang="en-US" baseline="0" dirty="0" smtClean="0"/>
              <a:t>0.06255425</a:t>
            </a:r>
          </a:p>
          <a:p>
            <a:pPr>
              <a:spcBef>
                <a:spcPts val="0"/>
              </a:spcBef>
              <a:buNone/>
            </a:pPr>
            <a:r>
              <a:rPr lang="en-US" baseline="0" dirty="0" smtClean="0"/>
              <a:t>83123.54</a:t>
            </a:r>
          </a:p>
          <a:p>
            <a:pPr>
              <a:spcBef>
                <a:spcPts val="0"/>
              </a:spcBef>
              <a:buNone/>
            </a:pPr>
            <a:endParaRPr lang="en-US" baseline="0" dirty="0" smtClean="0"/>
          </a:p>
          <a:p>
            <a:pPr>
              <a:spcBef>
                <a:spcPts val="0"/>
              </a:spcBef>
              <a:buNone/>
            </a:pPr>
            <a:r>
              <a:rPr lang="en-US" baseline="0" dirty="0" smtClean="0"/>
              <a:t>Calibration methods:</a:t>
            </a:r>
          </a:p>
          <a:p>
            <a:pPr>
              <a:spcBef>
                <a:spcPts val="0"/>
              </a:spcBef>
              <a:buNone/>
            </a:pPr>
            <a:r>
              <a:rPr lang="en-US" baseline="0" dirty="0" smtClean="0"/>
              <a:t>Run Test flight</a:t>
            </a:r>
          </a:p>
          <a:p>
            <a:pPr>
              <a:spcBef>
                <a:spcPts val="0"/>
              </a:spcBef>
              <a:buNone/>
            </a:pPr>
            <a:r>
              <a:rPr lang="en-US" baseline="0" dirty="0" smtClean="0"/>
              <a:t>Float weather balloon</a:t>
            </a:r>
          </a:p>
          <a:p>
            <a:pPr>
              <a:spcBef>
                <a:spcPts val="0"/>
              </a:spcBef>
              <a:buNone/>
            </a:pPr>
            <a:r>
              <a:rPr lang="en-US" baseline="0" dirty="0" smtClean="0"/>
              <a:t>Check data from local airport</a:t>
            </a:r>
            <a:endParaRPr dirty="0"/>
          </a:p>
        </p:txBody>
      </p:sp>
    </p:spTree>
    <p:extLst>
      <p:ext uri="{BB962C8B-B14F-4D97-AF65-F5344CB8AC3E}">
        <p14:creationId xmlns:p14="http://schemas.microsoft.com/office/powerpoint/2010/main" val="291088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0"/>
              </a:spcBef>
              <a:buClr>
                <a:srgbClr val="000000"/>
              </a:buClr>
              <a:buSzPct val="100000"/>
              <a:buFont typeface="Arial"/>
              <a:buChar char="●"/>
            </a:pPr>
            <a:r>
              <a:rPr lang="en" sz="1000" dirty="0">
                <a:latin typeface="Verdana"/>
                <a:ea typeface="Verdana"/>
                <a:cs typeface="Verdana"/>
                <a:sym typeface="Verdana"/>
              </a:rPr>
              <a:t>Our team consists of eight members, all of whom have participated in the TARC challenge</a:t>
            </a:r>
          </a:p>
          <a:p>
            <a:pPr marL="457200" lvl="0" indent="-292100" rtl="0">
              <a:spcBef>
                <a:spcPts val="0"/>
              </a:spcBef>
              <a:buClr>
                <a:srgbClr val="000000"/>
              </a:buClr>
              <a:buSzPct val="100000"/>
              <a:buFont typeface="Arial"/>
              <a:buChar char="●"/>
            </a:pPr>
            <a:r>
              <a:rPr lang="en" sz="1000" dirty="0">
                <a:latin typeface="Verdana"/>
                <a:ea typeface="Verdana"/>
                <a:cs typeface="Verdana"/>
                <a:sym typeface="Verdana"/>
              </a:rPr>
              <a:t>Many of our members have been designing, building, and flying rockets for multiple years, as well as collecting data on weather and the flight of each </a:t>
            </a:r>
            <a:r>
              <a:rPr lang="en" sz="1000" dirty="0" smtClean="0">
                <a:latin typeface="Verdana"/>
                <a:ea typeface="Verdana"/>
                <a:cs typeface="Verdana"/>
                <a:sym typeface="Verdana"/>
              </a:rPr>
              <a:t>rocket</a:t>
            </a:r>
          </a:p>
          <a:p>
            <a:pPr marL="457200" lvl="0" indent="-292100" rtl="0">
              <a:spcBef>
                <a:spcPts val="0"/>
              </a:spcBef>
              <a:buClr>
                <a:srgbClr val="000000"/>
              </a:buClr>
              <a:buSzPct val="100000"/>
              <a:buFont typeface="Arial"/>
              <a:buChar char="●"/>
            </a:pPr>
            <a:r>
              <a:rPr lang="en-US" sz="1000" dirty="0" smtClean="0">
                <a:latin typeface="Verdana"/>
                <a:ea typeface="Verdana"/>
                <a:cs typeface="Verdana"/>
                <a:sym typeface="Verdana"/>
              </a:rPr>
              <a:t>M</a:t>
            </a:r>
            <a:r>
              <a:rPr lang="en" sz="1000" dirty="0" smtClean="0">
                <a:latin typeface="Verdana"/>
                <a:ea typeface="Verdana"/>
                <a:cs typeface="Verdana"/>
                <a:sym typeface="Verdana"/>
              </a:rPr>
              <a:t>ost</a:t>
            </a:r>
            <a:r>
              <a:rPr lang="en" sz="1000" baseline="0" dirty="0" smtClean="0">
                <a:latin typeface="Verdana"/>
                <a:ea typeface="Verdana"/>
                <a:cs typeface="Verdana"/>
                <a:sym typeface="Verdana"/>
              </a:rPr>
              <a:t> 4 year, 3 back  to bak trips to nationals</a:t>
            </a:r>
          </a:p>
          <a:p>
            <a:pPr marL="457200" lvl="0" indent="-292100" rtl="0">
              <a:spcBef>
                <a:spcPts val="0"/>
              </a:spcBef>
              <a:buClr>
                <a:srgbClr val="000000"/>
              </a:buClr>
              <a:buSzPct val="100000"/>
              <a:buFont typeface="Arial"/>
              <a:buChar char="●"/>
            </a:pPr>
            <a:r>
              <a:rPr lang="en" sz="1000" baseline="0" dirty="0" smtClean="0">
                <a:latin typeface="Verdana"/>
                <a:ea typeface="Verdana"/>
                <a:cs typeface="Verdana"/>
                <a:sym typeface="Verdana"/>
              </a:rPr>
              <a:t>Flew at Snow Ranch</a:t>
            </a:r>
          </a:p>
          <a:p>
            <a:pPr marL="457200" lvl="0" indent="-292100" rtl="0">
              <a:spcBef>
                <a:spcPts val="0"/>
              </a:spcBef>
              <a:buClr>
                <a:srgbClr val="000000"/>
              </a:buClr>
              <a:buSzPct val="100000"/>
              <a:buFont typeface="Arial"/>
              <a:buChar char="●"/>
            </a:pPr>
            <a:r>
              <a:rPr lang="en-US" sz="1000" baseline="0" dirty="0" smtClean="0">
                <a:latin typeface="Verdana"/>
                <a:ea typeface="Verdana"/>
                <a:cs typeface="Verdana"/>
                <a:sym typeface="Verdana"/>
              </a:rPr>
              <a:t>H</a:t>
            </a:r>
            <a:r>
              <a:rPr lang="en" sz="1000" baseline="0" dirty="0" smtClean="0">
                <a:latin typeface="Verdana"/>
                <a:ea typeface="Verdana"/>
                <a:cs typeface="Verdana"/>
                <a:sym typeface="Verdana"/>
              </a:rPr>
              <a:t>alf oour team is level 1 certified</a:t>
            </a:r>
            <a:endParaRPr lang="en" sz="1000" dirty="0">
              <a:latin typeface="Verdana"/>
              <a:ea typeface="Verdana"/>
              <a:cs typeface="Verdana"/>
              <a:sym typeface="Verdana"/>
            </a:endParaRPr>
          </a:p>
          <a:p>
            <a:pPr marL="457200" lvl="0" indent="-292100" rtl="0">
              <a:spcBef>
                <a:spcPts val="0"/>
              </a:spcBef>
              <a:buClr>
                <a:srgbClr val="000000"/>
              </a:buClr>
              <a:buSzPct val="100000"/>
              <a:buFont typeface="Arial"/>
              <a:buChar char="●"/>
            </a:pPr>
            <a:r>
              <a:rPr lang="en" sz="1000" dirty="0">
                <a:latin typeface="Verdana"/>
                <a:ea typeface="Verdana"/>
                <a:cs typeface="Verdana"/>
                <a:sym typeface="Verdana"/>
              </a:rPr>
              <a:t>After gaining some basic soldering experience, our team has built three working S4 payloads</a:t>
            </a:r>
          </a:p>
          <a:p>
            <a:pPr marL="457200" lvl="0" indent="-292100" rtl="0">
              <a:spcBef>
                <a:spcPts val="0"/>
              </a:spcBef>
              <a:buClr>
                <a:srgbClr val="000000"/>
              </a:buClr>
              <a:buSzPct val="100000"/>
              <a:buFont typeface="Arial"/>
              <a:buChar char="●"/>
            </a:pPr>
            <a:r>
              <a:rPr lang="en" sz="1000" dirty="0">
                <a:latin typeface="Verdana"/>
                <a:ea typeface="Verdana"/>
                <a:cs typeface="Verdana"/>
                <a:sym typeface="Verdana"/>
              </a:rPr>
              <a:t>Our team first flew an S4 payload on October 18, 2014, yet unfortunately our payload did not collect any data due to a programming issue</a:t>
            </a:r>
          </a:p>
          <a:p>
            <a:pPr marL="457200" lvl="0" indent="-292100" rtl="0">
              <a:spcBef>
                <a:spcPts val="0"/>
              </a:spcBef>
              <a:buClr>
                <a:srgbClr val="000000"/>
              </a:buClr>
              <a:buSzPct val="100000"/>
              <a:buFont typeface="Arial"/>
              <a:buChar char="●"/>
            </a:pPr>
            <a:r>
              <a:rPr lang="en" sz="1000" dirty="0">
                <a:latin typeface="Verdana"/>
                <a:ea typeface="Verdana"/>
                <a:cs typeface="Verdana"/>
                <a:sym typeface="Verdana"/>
              </a:rPr>
              <a:t>The next time our team flew S4 payloads was on April 4, 2015 at Snow Ranch in Farmington, CA; our team flew two payloads and received data from both</a:t>
            </a:r>
          </a:p>
          <a:p>
            <a:pPr marL="457200" lvl="0" indent="-292100">
              <a:spcBef>
                <a:spcPts val="0"/>
              </a:spcBef>
              <a:buClr>
                <a:srgbClr val="000000"/>
              </a:buClr>
              <a:buSzPct val="100000"/>
              <a:buFont typeface="Arial"/>
              <a:buChar char="●"/>
            </a:pPr>
            <a:r>
              <a:rPr lang="en" sz="1000" dirty="0">
                <a:latin typeface="Verdana"/>
                <a:ea typeface="Verdana"/>
                <a:cs typeface="Verdana"/>
                <a:sym typeface="Verdana"/>
              </a:rPr>
              <a:t>Our team also spent time in class learning how to enter our data into a spreadsheet, graph it, and analyze it</a:t>
            </a:r>
          </a:p>
        </p:txBody>
      </p:sp>
    </p:spTree>
    <p:extLst>
      <p:ext uri="{BB962C8B-B14F-4D97-AF65-F5344CB8AC3E}">
        <p14:creationId xmlns:p14="http://schemas.microsoft.com/office/powerpoint/2010/main" val="52370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42900" rtl="0">
              <a:spcBef>
                <a:spcPts val="600"/>
              </a:spcBef>
              <a:buClr>
                <a:schemeClr val="dk1"/>
              </a:buClr>
              <a:buSzPct val="100000"/>
              <a:buFont typeface="Arial"/>
              <a:buChar char="●"/>
            </a:pPr>
            <a:r>
              <a:rPr lang="en" sz="1800" dirty="0">
                <a:solidFill>
                  <a:schemeClr val="dk1"/>
                </a:solidFill>
                <a:latin typeface="Times New Roman"/>
                <a:ea typeface="Times New Roman"/>
                <a:cs typeface="Times New Roman"/>
                <a:sym typeface="Times New Roman"/>
              </a:rPr>
              <a:t> In October, our team attended the Science in the Park fair for Alameda County where we educated children about rocketry, demonstrating rocket launches every half hour.</a:t>
            </a:r>
          </a:p>
          <a:p>
            <a:pPr marL="457200" lvl="0" indent="-342900" rtl="0">
              <a:spcBef>
                <a:spcPts val="600"/>
              </a:spcBef>
              <a:buClr>
                <a:schemeClr val="dk1"/>
              </a:buClr>
              <a:buSzPct val="100000"/>
              <a:buFont typeface="Times New Roman"/>
              <a:buChar char="●"/>
            </a:pPr>
            <a:r>
              <a:rPr lang="en" sz="1800" dirty="0">
                <a:solidFill>
                  <a:schemeClr val="dk1"/>
                </a:solidFill>
                <a:latin typeface="Times New Roman"/>
                <a:ea typeface="Times New Roman"/>
                <a:cs typeface="Times New Roman"/>
                <a:sym typeface="Times New Roman"/>
              </a:rPr>
              <a:t>We had booths set up displaying low power, mid power and high power rockets.</a:t>
            </a:r>
          </a:p>
          <a:p>
            <a:pPr marL="457200" lvl="0" indent="-342900" rtl="0">
              <a:spcBef>
                <a:spcPts val="600"/>
              </a:spcBef>
              <a:buClr>
                <a:schemeClr val="dk1"/>
              </a:buClr>
              <a:buSzPct val="100000"/>
              <a:buFont typeface="Times New Roman"/>
              <a:buChar char="●"/>
            </a:pPr>
            <a:r>
              <a:rPr lang="en" sz="1800" dirty="0">
                <a:solidFill>
                  <a:schemeClr val="dk1"/>
                </a:solidFill>
                <a:latin typeface="Times New Roman"/>
                <a:ea typeface="Times New Roman"/>
                <a:cs typeface="Times New Roman"/>
                <a:sym typeface="Times New Roman"/>
              </a:rPr>
              <a:t>We taught the kids how to put an igniter into an engine, assemble a motor mount, set up a launch system, pack a parachute, and fire a rocket.</a:t>
            </a:r>
          </a:p>
          <a:p>
            <a:pPr marL="457200" lvl="0" indent="-342900" rtl="0">
              <a:spcBef>
                <a:spcPts val="600"/>
              </a:spcBef>
              <a:buClr>
                <a:schemeClr val="dk1"/>
              </a:buClr>
              <a:buSzPct val="100000"/>
              <a:buFont typeface="Times New Roman"/>
              <a:buChar char="●"/>
            </a:pPr>
            <a:r>
              <a:rPr lang="en" sz="1800" dirty="0">
                <a:solidFill>
                  <a:schemeClr val="dk1"/>
                </a:solidFill>
                <a:latin typeface="Times New Roman"/>
                <a:ea typeface="Times New Roman"/>
                <a:cs typeface="Times New Roman"/>
                <a:sym typeface="Times New Roman"/>
              </a:rPr>
              <a:t>Our team had presented at a local elementary school educating young students about rocketry and how they can become involved in their junior high TARC team.</a:t>
            </a:r>
          </a:p>
          <a:p>
            <a:pPr marL="457200" lvl="0" indent="-342900" rtl="0">
              <a:spcBef>
                <a:spcPts val="600"/>
              </a:spcBef>
              <a:buClr>
                <a:schemeClr val="dk1"/>
              </a:buClr>
              <a:buFont typeface="Times New Roman"/>
              <a:buChar char="●"/>
            </a:pPr>
            <a:endParaRPr sz="1800" baseline="-25000" dirty="0">
              <a:solidFill>
                <a:schemeClr val="dk1"/>
              </a:solidFill>
              <a:latin typeface="Times New Roman"/>
              <a:ea typeface="Times New Roman"/>
              <a:cs typeface="Times New Roman"/>
              <a:sym typeface="Times New Roman"/>
            </a:endParaRPr>
          </a:p>
          <a:p>
            <a:pPr marL="457200" lvl="0" indent="-342900" rtl="0">
              <a:spcBef>
                <a:spcPts val="0"/>
              </a:spcBef>
              <a:buClr>
                <a:schemeClr val="dk1"/>
              </a:buClr>
              <a:buSzPct val="100000"/>
              <a:buFont typeface="Times New Roman"/>
              <a:buChar char="●"/>
            </a:pPr>
            <a:r>
              <a:rPr lang="en" sz="1800" dirty="0">
                <a:latin typeface="Times New Roman"/>
                <a:ea typeface="Times New Roman"/>
                <a:cs typeface="Times New Roman"/>
                <a:sym typeface="Times New Roman"/>
              </a:rPr>
              <a:t>when we did the science night my  group did these balloon-rocket races. we taped a balloon to string, and when we counted down from five the kids let go.</a:t>
            </a:r>
          </a:p>
          <a:p>
            <a:pPr marL="457200" lvl="0" indent="-342900" rtl="0">
              <a:spcBef>
                <a:spcPts val="0"/>
              </a:spcBef>
              <a:buClr>
                <a:schemeClr val="dk1"/>
              </a:buClr>
              <a:buSzPct val="100000"/>
              <a:buFont typeface="Times New Roman"/>
              <a:buChar char="●"/>
            </a:pPr>
            <a:r>
              <a:rPr lang="en" sz="1800" dirty="0">
                <a:latin typeface="Times New Roman"/>
                <a:ea typeface="Times New Roman"/>
                <a:cs typeface="Times New Roman"/>
                <a:sym typeface="Times New Roman"/>
              </a:rPr>
              <a:t>we also took our arliss rocket to are science nights like you see in the picture, and in the other science night picture  Bryanna is showing the kids what is it the rocket and what its purpose is for.</a:t>
            </a:r>
          </a:p>
          <a:p>
            <a:pPr marL="457200" lvl="0" indent="-342900" rtl="0">
              <a:spcBef>
                <a:spcPts val="0"/>
              </a:spcBef>
              <a:buClr>
                <a:schemeClr val="dk1"/>
              </a:buClr>
              <a:buFont typeface="Times New Roman"/>
              <a:buChar char="●"/>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74953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200" dirty="0">
                <a:solidFill>
                  <a:schemeClr val="dk1"/>
                </a:solidFill>
                <a:latin typeface="Verdana"/>
                <a:ea typeface="Verdana"/>
                <a:cs typeface="Verdana"/>
                <a:sym typeface="Verdana"/>
              </a:rPr>
              <a:t>Bryanna</a:t>
            </a:r>
          </a:p>
          <a:p>
            <a:pPr rtl="0">
              <a:spcBef>
                <a:spcPts val="0"/>
              </a:spcBef>
              <a:buNone/>
            </a:pPr>
            <a:r>
              <a:rPr lang="en" sz="900" dirty="0">
                <a:solidFill>
                  <a:schemeClr val="dk1"/>
                </a:solidFill>
                <a:latin typeface="Verdana"/>
                <a:ea typeface="Verdana"/>
                <a:cs typeface="Verdana"/>
                <a:sym typeface="Verdana"/>
              </a:rPr>
              <a:t>-Predictions based off of observations of TARC flights and research        Inversely Proportional- as one goes up, the other goes down</a:t>
            </a:r>
          </a:p>
          <a:p>
            <a:pPr rtl="0">
              <a:spcBef>
                <a:spcPts val="0"/>
              </a:spcBef>
              <a:buNone/>
            </a:pPr>
            <a:r>
              <a:rPr lang="en" sz="900" dirty="0">
                <a:solidFill>
                  <a:schemeClr val="dk1"/>
                </a:solidFill>
                <a:latin typeface="Verdana"/>
                <a:ea typeface="Verdana"/>
                <a:cs typeface="Verdana"/>
                <a:sym typeface="Verdana"/>
              </a:rPr>
              <a:t>									 Directly Proportional- as one goes up, the other goes up</a:t>
            </a:r>
          </a:p>
          <a:p>
            <a:pPr rtl="0">
              <a:spcBef>
                <a:spcPts val="0"/>
              </a:spcBef>
              <a:buNone/>
            </a:pPr>
            <a:r>
              <a:rPr lang="en" sz="900" u="sng" dirty="0">
                <a:solidFill>
                  <a:schemeClr val="dk1"/>
                </a:solidFill>
                <a:latin typeface="Verdana"/>
                <a:ea typeface="Verdana"/>
                <a:cs typeface="Verdana"/>
                <a:sym typeface="Verdana"/>
              </a:rPr>
              <a:t>Air Density</a:t>
            </a:r>
          </a:p>
          <a:p>
            <a:pPr rtl="0">
              <a:spcBef>
                <a:spcPts val="0"/>
              </a:spcBef>
              <a:buNone/>
            </a:pPr>
            <a:r>
              <a:rPr lang="en" sz="900" dirty="0">
                <a:solidFill>
                  <a:schemeClr val="dk1"/>
                </a:solidFill>
                <a:latin typeface="Verdana"/>
                <a:ea typeface="Verdana"/>
                <a:cs typeface="Verdana"/>
                <a:sym typeface="Verdana"/>
              </a:rPr>
              <a:t>-Air pressure is directly proportional to Air Density</a:t>
            </a:r>
          </a:p>
          <a:p>
            <a:pPr rtl="0">
              <a:spcBef>
                <a:spcPts val="0"/>
              </a:spcBef>
              <a:buNone/>
            </a:pPr>
            <a:r>
              <a:rPr lang="en" sz="900" dirty="0">
                <a:solidFill>
                  <a:schemeClr val="dk1"/>
                </a:solidFill>
                <a:latin typeface="Verdana"/>
                <a:ea typeface="Verdana"/>
                <a:cs typeface="Verdana"/>
                <a:sym typeface="Verdana"/>
              </a:rPr>
              <a:t>-Temperature is inversely proportional to Air Density</a:t>
            </a:r>
          </a:p>
          <a:p>
            <a:pPr rtl="0">
              <a:spcBef>
                <a:spcPts val="0"/>
              </a:spcBef>
              <a:buNone/>
            </a:pPr>
            <a:r>
              <a:rPr lang="en" sz="900" dirty="0">
                <a:solidFill>
                  <a:schemeClr val="dk1"/>
                </a:solidFill>
                <a:latin typeface="Verdana"/>
                <a:ea typeface="Verdana"/>
                <a:cs typeface="Verdana"/>
                <a:sym typeface="Verdana"/>
              </a:rPr>
              <a:t>-Humidity is inversely proportional to Air Density</a:t>
            </a:r>
          </a:p>
          <a:p>
            <a:pPr rtl="0">
              <a:spcBef>
                <a:spcPts val="0"/>
              </a:spcBef>
              <a:buNone/>
            </a:pPr>
            <a:endParaRPr sz="900" dirty="0">
              <a:solidFill>
                <a:schemeClr val="dk1"/>
              </a:solidFill>
              <a:latin typeface="Verdana"/>
              <a:ea typeface="Verdana"/>
              <a:cs typeface="Verdana"/>
              <a:sym typeface="Verdana"/>
            </a:endParaRPr>
          </a:p>
          <a:p>
            <a:pPr rtl="0">
              <a:spcBef>
                <a:spcPts val="0"/>
              </a:spcBef>
              <a:buNone/>
            </a:pPr>
            <a:r>
              <a:rPr lang="en" sz="900" dirty="0">
                <a:solidFill>
                  <a:schemeClr val="dk1"/>
                </a:solidFill>
                <a:latin typeface="Verdana"/>
                <a:ea typeface="Verdana"/>
                <a:cs typeface="Verdana"/>
                <a:sym typeface="Verdana"/>
              </a:rPr>
              <a:t>-Should be able to apply formula to other data sets</a:t>
            </a:r>
          </a:p>
          <a:p>
            <a:pPr lvl="0" rtl="0">
              <a:spcBef>
                <a:spcPts val="0"/>
              </a:spcBef>
              <a:buNone/>
            </a:pPr>
            <a:r>
              <a:rPr lang="en" sz="900" dirty="0">
                <a:solidFill>
                  <a:schemeClr val="dk1"/>
                </a:solidFill>
                <a:latin typeface="Verdana"/>
                <a:ea typeface="Verdana"/>
                <a:cs typeface="Verdana"/>
                <a:sym typeface="Verdana"/>
              </a:rPr>
              <a:t>-Should be able to predict descent rate within a 15% error range</a:t>
            </a:r>
          </a:p>
          <a:p>
            <a:pPr>
              <a:spcBef>
                <a:spcPts val="0"/>
              </a:spcBef>
              <a:buNone/>
            </a:pPr>
            <a:endParaRPr sz="900" dirty="0"/>
          </a:p>
        </p:txBody>
      </p:sp>
    </p:spTree>
    <p:extLst>
      <p:ext uri="{BB962C8B-B14F-4D97-AF65-F5344CB8AC3E}">
        <p14:creationId xmlns:p14="http://schemas.microsoft.com/office/powerpoint/2010/main" val="286508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dirty="0">
              <a:solidFill>
                <a:schemeClr val="dk1"/>
              </a:solidFill>
            </a:endParaRPr>
          </a:p>
          <a:p>
            <a:pPr marL="457200" lvl="0" indent="-342900" rtl="0">
              <a:spcBef>
                <a:spcPts val="0"/>
              </a:spcBef>
              <a:buClr>
                <a:schemeClr val="dk1"/>
              </a:buClr>
              <a:buSzPct val="100000"/>
              <a:buFont typeface="Arial"/>
              <a:buChar char="●"/>
            </a:pPr>
            <a:r>
              <a:rPr lang="en" sz="1800" dirty="0">
                <a:solidFill>
                  <a:schemeClr val="dk1"/>
                </a:solidFill>
              </a:rPr>
              <a:t>Descent Rate and Air Density are inversely proportional</a:t>
            </a:r>
          </a:p>
          <a:p>
            <a:pPr marL="914400" lvl="1" indent="-342900" rtl="0">
              <a:spcBef>
                <a:spcPts val="360"/>
              </a:spcBef>
              <a:buClr>
                <a:schemeClr val="dk1"/>
              </a:buClr>
              <a:buSzPct val="100000"/>
              <a:buFont typeface="Courier New"/>
              <a:buChar char="o"/>
            </a:pPr>
            <a:r>
              <a:rPr lang="en" sz="1800" dirty="0">
                <a:solidFill>
                  <a:schemeClr val="dk1"/>
                </a:solidFill>
              </a:rPr>
              <a:t>Air Density based on Temperature, Pressure, and Humidity</a:t>
            </a:r>
          </a:p>
          <a:p>
            <a:pPr marL="457200" lvl="0" indent="-342900" rtl="0">
              <a:spcBef>
                <a:spcPts val="600"/>
              </a:spcBef>
              <a:buClr>
                <a:schemeClr val="dk1"/>
              </a:buClr>
              <a:buSzPct val="100000"/>
              <a:buFont typeface="Arial"/>
              <a:buChar char="●"/>
            </a:pPr>
            <a:r>
              <a:rPr lang="en" sz="1800" dirty="0">
                <a:solidFill>
                  <a:schemeClr val="dk1"/>
                </a:solidFill>
              </a:rPr>
              <a:t>Descent Rate and parachute size are inversely proportional</a:t>
            </a:r>
          </a:p>
          <a:p>
            <a:pPr marL="457200" lvl="0" indent="-342900" rtl="0">
              <a:spcBef>
                <a:spcPts val="600"/>
              </a:spcBef>
              <a:buClr>
                <a:schemeClr val="dk1"/>
              </a:buClr>
              <a:buSzPct val="100000"/>
              <a:buFont typeface="Arial"/>
              <a:buChar char="●"/>
            </a:pPr>
            <a:r>
              <a:rPr lang="en" sz="1800" dirty="0">
                <a:solidFill>
                  <a:schemeClr val="dk1"/>
                </a:solidFill>
              </a:rPr>
              <a:t>Descent Rate and rocket mass are directly proportional</a:t>
            </a:r>
          </a:p>
          <a:p>
            <a:pPr lvl="0" rtl="0">
              <a:spcBef>
                <a:spcPts val="0"/>
              </a:spcBef>
              <a:buNone/>
            </a:pPr>
            <a:endParaRPr dirty="0"/>
          </a:p>
        </p:txBody>
      </p:sp>
    </p:spTree>
    <p:extLst>
      <p:ext uri="{BB962C8B-B14F-4D97-AF65-F5344CB8AC3E}">
        <p14:creationId xmlns:p14="http://schemas.microsoft.com/office/powerpoint/2010/main" val="2639793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22222"/>
              <a:buFont typeface="Arial"/>
              <a:buNone/>
            </a:pPr>
            <a:r>
              <a:rPr lang="en" sz="900" u="sng">
                <a:solidFill>
                  <a:schemeClr val="dk1"/>
                </a:solidFill>
                <a:latin typeface="Verdana"/>
                <a:ea typeface="Verdana"/>
                <a:cs typeface="Verdana"/>
                <a:sym typeface="Verdana"/>
              </a:rPr>
              <a:t>Air Density</a:t>
            </a:r>
          </a:p>
          <a:p>
            <a:pPr lvl="0" rtl="0">
              <a:spcBef>
                <a:spcPts val="0"/>
              </a:spcBef>
              <a:buClr>
                <a:schemeClr val="dk1"/>
              </a:buClr>
              <a:buSzPct val="122222"/>
              <a:buFont typeface="Arial"/>
              <a:buNone/>
            </a:pPr>
            <a:r>
              <a:rPr lang="en" sz="900">
                <a:solidFill>
                  <a:schemeClr val="dk1"/>
                </a:solidFill>
                <a:latin typeface="Verdana"/>
                <a:ea typeface="Verdana"/>
                <a:cs typeface="Verdana"/>
                <a:sym typeface="Verdana"/>
              </a:rPr>
              <a:t>-Air pressure is directly proportional to Air Density</a:t>
            </a:r>
          </a:p>
          <a:p>
            <a:pPr lvl="0" rtl="0">
              <a:spcBef>
                <a:spcPts val="0"/>
              </a:spcBef>
              <a:buClr>
                <a:schemeClr val="dk1"/>
              </a:buClr>
              <a:buSzPct val="122222"/>
              <a:buFont typeface="Arial"/>
              <a:buNone/>
            </a:pPr>
            <a:r>
              <a:rPr lang="en" sz="900">
                <a:solidFill>
                  <a:schemeClr val="dk1"/>
                </a:solidFill>
                <a:latin typeface="Verdana"/>
                <a:ea typeface="Verdana"/>
                <a:cs typeface="Verdana"/>
                <a:sym typeface="Verdana"/>
              </a:rPr>
              <a:t>-Temperature is inversely proportional to Air Density</a:t>
            </a:r>
          </a:p>
          <a:p>
            <a:pPr lvl="0" rtl="0">
              <a:spcBef>
                <a:spcPts val="0"/>
              </a:spcBef>
              <a:buClr>
                <a:schemeClr val="dk1"/>
              </a:buClr>
              <a:buSzPct val="122222"/>
              <a:buFont typeface="Arial"/>
              <a:buNone/>
            </a:pPr>
            <a:r>
              <a:rPr lang="en" sz="900">
                <a:solidFill>
                  <a:schemeClr val="dk1"/>
                </a:solidFill>
                <a:latin typeface="Verdana"/>
                <a:ea typeface="Verdana"/>
                <a:cs typeface="Verdana"/>
                <a:sym typeface="Verdana"/>
              </a:rPr>
              <a:t>-Humidity is inversely proportional to Air Density</a:t>
            </a:r>
          </a:p>
          <a:p>
            <a:pPr rtl="0">
              <a:lnSpc>
                <a:spcPct val="115000"/>
              </a:lnSpc>
              <a:spcBef>
                <a:spcPts val="0"/>
              </a:spcBef>
              <a:buNone/>
            </a:pPr>
            <a:endParaRPr/>
          </a:p>
          <a:p>
            <a:pPr rtl="0">
              <a:lnSpc>
                <a:spcPct val="115000"/>
              </a:lnSpc>
              <a:spcBef>
                <a:spcPts val="0"/>
              </a:spcBef>
              <a:buNone/>
            </a:pPr>
            <a:endParaRPr/>
          </a:p>
          <a:p>
            <a:pPr rtl="0">
              <a:lnSpc>
                <a:spcPct val="115000"/>
              </a:lnSpc>
              <a:spcBef>
                <a:spcPts val="0"/>
              </a:spcBef>
              <a:buNone/>
            </a:pPr>
            <a:r>
              <a:rPr lang="en"/>
              <a:t> </a:t>
            </a:r>
          </a:p>
          <a:p>
            <a:pPr>
              <a:spcBef>
                <a:spcPts val="0"/>
              </a:spcBef>
              <a:buNone/>
            </a:pPr>
            <a:endParaRPr/>
          </a:p>
        </p:txBody>
      </p:sp>
    </p:spTree>
    <p:extLst>
      <p:ext uri="{BB962C8B-B14F-4D97-AF65-F5344CB8AC3E}">
        <p14:creationId xmlns:p14="http://schemas.microsoft.com/office/powerpoint/2010/main" val="399322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2 sensors, in case 1 fails</a:t>
            </a:r>
          </a:p>
          <a:p>
            <a:pPr>
              <a:spcBef>
                <a:spcPts val="0"/>
              </a:spcBef>
              <a:buNone/>
            </a:pPr>
            <a:r>
              <a:rPr lang="en" dirty="0"/>
              <a:t>custom fit for our rocket</a:t>
            </a:r>
          </a:p>
        </p:txBody>
      </p:sp>
    </p:spTree>
    <p:extLst>
      <p:ext uri="{BB962C8B-B14F-4D97-AF65-F5344CB8AC3E}">
        <p14:creationId xmlns:p14="http://schemas.microsoft.com/office/powerpoint/2010/main" val="101299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We also used various other rockets provided to</a:t>
            </a:r>
            <a:r>
              <a:rPr lang="en" baseline="0" dirty="0" smtClean="0"/>
              <a:t> us</a:t>
            </a:r>
          </a:p>
          <a:p>
            <a:pPr>
              <a:spcBef>
                <a:spcPts val="0"/>
              </a:spcBef>
              <a:buNone/>
            </a:pPr>
            <a:endParaRPr lang="en" baseline="0" dirty="0" smtClean="0"/>
          </a:p>
          <a:p>
            <a:pPr>
              <a:spcBef>
                <a:spcPts val="0"/>
              </a:spcBef>
              <a:buNone/>
            </a:pPr>
            <a:r>
              <a:rPr lang="en-US" baseline="0" dirty="0" smtClean="0"/>
              <a:t>M</a:t>
            </a:r>
            <a:r>
              <a:rPr lang="en" baseline="0" dirty="0" smtClean="0"/>
              <a:t>ultiple test beds</a:t>
            </a:r>
            <a:endParaRPr lang="en" dirty="0"/>
          </a:p>
        </p:txBody>
      </p:sp>
    </p:spTree>
    <p:extLst>
      <p:ext uri="{BB962C8B-B14F-4D97-AF65-F5344CB8AC3E}">
        <p14:creationId xmlns:p14="http://schemas.microsoft.com/office/powerpoint/2010/main" val="157048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smtClean="0"/>
              <a:t>TYLER</a:t>
            </a:r>
          </a:p>
          <a:p>
            <a:pPr rtl="0">
              <a:spcBef>
                <a:spcPts val="0"/>
              </a:spcBef>
              <a:buNone/>
            </a:pPr>
            <a:endParaRPr lang="en" dirty="0" smtClean="0"/>
          </a:p>
          <a:p>
            <a:pPr rtl="0">
              <a:spcBef>
                <a:spcPts val="0"/>
              </a:spcBef>
              <a:buNone/>
            </a:pPr>
            <a:r>
              <a:rPr lang="en" dirty="0" smtClean="0"/>
              <a:t>Our equation calls for the mass of the rocket and parachute diameter, along</a:t>
            </a:r>
            <a:r>
              <a:rPr lang="en" baseline="0" dirty="0" smtClean="0"/>
              <a:t> with the</a:t>
            </a:r>
            <a:r>
              <a:rPr lang="en" dirty="0" smtClean="0"/>
              <a:t>  average values</a:t>
            </a:r>
            <a:r>
              <a:rPr lang="en" baseline="0" dirty="0" smtClean="0"/>
              <a:t> of humidy, temperature, and pressure.</a:t>
            </a:r>
          </a:p>
          <a:p>
            <a:pPr rtl="0">
              <a:spcBef>
                <a:spcPts val="0"/>
              </a:spcBef>
              <a:buNone/>
            </a:pPr>
            <a:endParaRPr lang="en" dirty="0"/>
          </a:p>
          <a:p>
            <a:pPr rtl="0">
              <a:spcBef>
                <a:spcPts val="0"/>
              </a:spcBef>
              <a:buNone/>
            </a:pPr>
            <a:r>
              <a:rPr lang="en" dirty="0"/>
              <a:t>Barometer- Used to measure the pressure (Higher the Altitude lower the pressure)</a:t>
            </a:r>
          </a:p>
          <a:p>
            <a:pPr rtl="0">
              <a:spcBef>
                <a:spcPts val="0"/>
              </a:spcBef>
              <a:buNone/>
            </a:pPr>
            <a:r>
              <a:rPr lang="en" dirty="0"/>
              <a:t>Accelerometer- Used to measure the acceleration </a:t>
            </a:r>
          </a:p>
          <a:p>
            <a:pPr rtl="0">
              <a:spcBef>
                <a:spcPts val="0"/>
              </a:spcBef>
              <a:buNone/>
            </a:pPr>
            <a:r>
              <a:rPr lang="en" dirty="0"/>
              <a:t>GPS - Enables us to track the rocket using a GPS </a:t>
            </a:r>
          </a:p>
          <a:p>
            <a:pPr rtl="0">
              <a:spcBef>
                <a:spcPts val="0"/>
              </a:spcBef>
              <a:buNone/>
            </a:pPr>
            <a:r>
              <a:rPr lang="en" dirty="0"/>
              <a:t>Temperature - Used to measure the temperature </a:t>
            </a:r>
          </a:p>
          <a:p>
            <a:pPr>
              <a:spcBef>
                <a:spcPts val="0"/>
              </a:spcBef>
              <a:buNone/>
            </a:pPr>
            <a:r>
              <a:rPr lang="en" dirty="0"/>
              <a:t>Humidity - Used to measure the Humidity </a:t>
            </a:r>
          </a:p>
        </p:txBody>
      </p:sp>
    </p:spTree>
    <p:extLst>
      <p:ext uri="{BB962C8B-B14F-4D97-AF65-F5344CB8AC3E}">
        <p14:creationId xmlns:p14="http://schemas.microsoft.com/office/powerpoint/2010/main" val="293977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14300" lvl="0" indent="0" rtl="0">
              <a:spcBef>
                <a:spcPts val="0"/>
              </a:spcBef>
              <a:buClr>
                <a:schemeClr val="dk2"/>
              </a:buClr>
              <a:buFont typeface="Calibri"/>
              <a:buNone/>
            </a:pPr>
            <a:endParaRPr lang="en-US" dirty="0" smtClean="0">
              <a:solidFill>
                <a:schemeClr val="dk2"/>
              </a:solidFill>
              <a:latin typeface="Calibri"/>
              <a:ea typeface="Calibri"/>
              <a:cs typeface="Calibri"/>
              <a:sym typeface="Calibri"/>
            </a:endParaRPr>
          </a:p>
          <a:p>
            <a:pPr marL="457200" lvl="0" indent="-342900" rtl="0">
              <a:spcBef>
                <a:spcPts val="0"/>
              </a:spcBef>
              <a:buClr>
                <a:schemeClr val="dk2"/>
              </a:buClr>
              <a:buFont typeface="Calibri"/>
              <a:buChar char="●"/>
            </a:pPr>
            <a:r>
              <a:rPr lang="en-US" dirty="0" smtClean="0">
                <a:solidFill>
                  <a:schemeClr val="dk2"/>
                </a:solidFill>
                <a:latin typeface="Calibri"/>
                <a:ea typeface="Calibri"/>
                <a:cs typeface="Calibri"/>
                <a:sym typeface="Calibri"/>
              </a:rPr>
              <a:t>1 – use S4 data manager to convert txt document</a:t>
            </a:r>
            <a:r>
              <a:rPr lang="en-US" baseline="0" dirty="0" smtClean="0">
                <a:solidFill>
                  <a:schemeClr val="dk2"/>
                </a:solidFill>
                <a:latin typeface="Calibri"/>
                <a:ea typeface="Calibri"/>
                <a:cs typeface="Calibri"/>
                <a:sym typeface="Calibri"/>
              </a:rPr>
              <a:t> to a CSV files which we can open in excel</a:t>
            </a:r>
            <a:endParaRPr lang="en-US" dirty="0" smtClean="0">
              <a:solidFill>
                <a:schemeClr val="dk2"/>
              </a:solidFill>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chemeClr val="dk2"/>
              </a:buClr>
              <a:buSzTx/>
              <a:buFont typeface="Calibri"/>
              <a:buChar char="●"/>
              <a:tabLst/>
              <a:defRPr/>
            </a:pPr>
            <a:r>
              <a:rPr lang="en-US" dirty="0" smtClean="0">
                <a:solidFill>
                  <a:schemeClr val="dk2"/>
                </a:solidFill>
                <a:latin typeface="Calibri"/>
                <a:ea typeface="Calibri"/>
                <a:cs typeface="Calibri"/>
                <a:sym typeface="Calibri"/>
              </a:rPr>
              <a:t>2</a:t>
            </a:r>
            <a:r>
              <a:rPr lang="en-US" baseline="0" dirty="0" smtClean="0">
                <a:solidFill>
                  <a:schemeClr val="dk2"/>
                </a:solidFill>
                <a:latin typeface="Calibri"/>
                <a:ea typeface="Calibri"/>
                <a:cs typeface="Calibri"/>
                <a:sym typeface="Calibri"/>
              </a:rPr>
              <a:t> – use this formula </a:t>
            </a:r>
            <a:r>
              <a:rPr lang="en" sz="1100" dirty="0" smtClean="0"/>
              <a:t>(-8240ln(P)/101325)</a:t>
            </a:r>
            <a:r>
              <a:rPr lang="en" sz="1100" baseline="0" dirty="0" smtClean="0"/>
              <a:t> </a:t>
            </a:r>
            <a:r>
              <a:rPr lang="en-US" baseline="0" dirty="0" smtClean="0">
                <a:solidFill>
                  <a:schemeClr val="dk2"/>
                </a:solidFill>
                <a:latin typeface="Calibri"/>
                <a:ea typeface="Calibri"/>
                <a:cs typeface="Calibri"/>
                <a:sym typeface="Calibri"/>
              </a:rPr>
              <a:t>to convert barometric pressure into altitude in meters</a:t>
            </a:r>
            <a:endParaRPr lang="en-US" dirty="0" smtClean="0">
              <a:solidFill>
                <a:schemeClr val="dk2"/>
              </a:solidFill>
              <a:latin typeface="Calibri"/>
              <a:ea typeface="Calibri"/>
              <a:cs typeface="Calibri"/>
              <a:sym typeface="Calibri"/>
            </a:endParaRPr>
          </a:p>
          <a:p>
            <a:pPr marL="457200" marR="0" lvl="0" indent="-342900" algn="l" defTabSz="914400" rtl="0" eaLnBrk="1" fontAlgn="auto" latinLnBrk="0" hangingPunct="1">
              <a:lnSpc>
                <a:spcPct val="100000"/>
              </a:lnSpc>
              <a:spcBef>
                <a:spcPts val="0"/>
              </a:spcBef>
              <a:spcAft>
                <a:spcPts val="0"/>
              </a:spcAft>
              <a:buClr>
                <a:schemeClr val="dk2"/>
              </a:buClr>
              <a:buSzTx/>
              <a:buFont typeface="Calibri"/>
              <a:buChar char="●"/>
              <a:tabLst/>
              <a:defRPr/>
            </a:pPr>
            <a:r>
              <a:rPr lang="en" sz="1100" dirty="0" smtClean="0"/>
              <a:t>3- isolate</a:t>
            </a:r>
            <a:r>
              <a:rPr lang="en" sz="1100" baseline="0" dirty="0" smtClean="0"/>
              <a:t> the descent portion of the flight, from apogee to ground, and graph this selection and find the slope of this line</a:t>
            </a:r>
            <a:endParaRPr lang="en" sz="1100" dirty="0" smtClean="0"/>
          </a:p>
          <a:p>
            <a:pPr marL="457200" marR="0" lvl="0" indent="-342900" algn="l" defTabSz="914400" rtl="0" eaLnBrk="1" fontAlgn="auto" latinLnBrk="0" hangingPunct="1">
              <a:lnSpc>
                <a:spcPct val="100000"/>
              </a:lnSpc>
              <a:spcBef>
                <a:spcPts val="0"/>
              </a:spcBef>
              <a:spcAft>
                <a:spcPts val="0"/>
              </a:spcAft>
              <a:buClr>
                <a:schemeClr val="dk2"/>
              </a:buClr>
              <a:buSzTx/>
              <a:buFont typeface="Calibri"/>
              <a:buChar char="●"/>
              <a:tabLst/>
              <a:defRPr/>
            </a:pPr>
            <a:r>
              <a:rPr lang="en" sz="1100" dirty="0" smtClean="0"/>
              <a:t>4- calculate the average values of pressure, humidity,</a:t>
            </a:r>
            <a:r>
              <a:rPr lang="en" sz="1100" baseline="0" dirty="0" smtClean="0"/>
              <a:t> and temperature </a:t>
            </a:r>
            <a:r>
              <a:rPr lang="en" sz="1100" dirty="0" smtClean="0"/>
              <a:t>and plug these values</a:t>
            </a:r>
            <a:r>
              <a:rPr lang="en" sz="1100" baseline="0" dirty="0" smtClean="0"/>
              <a:t> in along with the rocket’s mass and parachute diameter</a:t>
            </a:r>
            <a:r>
              <a:rPr lang="en" sz="1100" dirty="0" smtClean="0"/>
              <a:t> into the formula</a:t>
            </a:r>
          </a:p>
          <a:p>
            <a:pPr marL="457200" marR="0" lvl="0" indent="-342900" algn="l" defTabSz="914400" rtl="0" eaLnBrk="1" fontAlgn="auto" latinLnBrk="0" hangingPunct="1">
              <a:lnSpc>
                <a:spcPct val="100000"/>
              </a:lnSpc>
              <a:spcBef>
                <a:spcPts val="0"/>
              </a:spcBef>
              <a:spcAft>
                <a:spcPts val="0"/>
              </a:spcAft>
              <a:buClr>
                <a:schemeClr val="dk2"/>
              </a:buClr>
              <a:buSzTx/>
              <a:buFont typeface="Calibri"/>
              <a:buChar char="●"/>
              <a:tabLst/>
              <a:defRPr/>
            </a:pPr>
            <a:r>
              <a:rPr lang="en" sz="1100" dirty="0" smtClean="0"/>
              <a:t>5 –to determine if ourformula is valid.</a:t>
            </a:r>
            <a:r>
              <a:rPr lang="en" sz="1100" baseline="0" dirty="0" smtClean="0"/>
              <a:t> </a:t>
            </a:r>
            <a:r>
              <a:rPr lang="en-US" sz="1100" baseline="0" dirty="0" smtClean="0"/>
              <a:t>W</a:t>
            </a:r>
            <a:r>
              <a:rPr lang="en" sz="1100" baseline="0" dirty="0" smtClean="0"/>
              <a:t>e want a 15% error range.</a:t>
            </a:r>
          </a:p>
          <a:p>
            <a:pPr marL="457200" marR="0" lvl="0" indent="-342900" algn="l" defTabSz="914400" rtl="0" eaLnBrk="1" fontAlgn="auto" latinLnBrk="0" hangingPunct="1">
              <a:lnSpc>
                <a:spcPct val="100000"/>
              </a:lnSpc>
              <a:spcBef>
                <a:spcPts val="0"/>
              </a:spcBef>
              <a:spcAft>
                <a:spcPts val="0"/>
              </a:spcAft>
              <a:buClr>
                <a:schemeClr val="dk2"/>
              </a:buClr>
              <a:buSzTx/>
              <a:buFont typeface="Calibri"/>
              <a:buChar char="●"/>
              <a:tabLst/>
              <a:defRPr/>
            </a:pPr>
            <a:endParaRPr lang="en" sz="1100" baseline="0" dirty="0" smtClean="0"/>
          </a:p>
          <a:p>
            <a:pPr marL="457200" marR="0" lvl="0" indent="-342900" algn="l" defTabSz="914400" rtl="0" eaLnBrk="1" fontAlgn="auto" latinLnBrk="0" hangingPunct="1">
              <a:lnSpc>
                <a:spcPct val="100000"/>
              </a:lnSpc>
              <a:spcBef>
                <a:spcPts val="0"/>
              </a:spcBef>
              <a:spcAft>
                <a:spcPts val="0"/>
              </a:spcAft>
              <a:buClr>
                <a:schemeClr val="dk2"/>
              </a:buClr>
              <a:buSzTx/>
              <a:buFont typeface="Calibri"/>
              <a:buChar char="●"/>
              <a:tabLst/>
              <a:defRPr/>
            </a:pPr>
            <a:r>
              <a:rPr lang="en-US" sz="1100" baseline="0" dirty="0" smtClean="0"/>
              <a:t>A</a:t>
            </a:r>
            <a:r>
              <a:rPr lang="en" sz="1100" baseline="0" dirty="0" smtClean="0"/>
              <a:t>nd now Darren and Michael will walk you through the formula</a:t>
            </a:r>
            <a:endParaRPr lang="en" sz="1100" dirty="0" smtClean="0"/>
          </a:p>
          <a:p>
            <a:pPr marL="457200" lvl="0" indent="-342900" rtl="0">
              <a:spcBef>
                <a:spcPts val="0"/>
              </a:spcBef>
              <a:buClr>
                <a:schemeClr val="dk2"/>
              </a:buClr>
              <a:buFont typeface="Calibri"/>
              <a:buChar char="●"/>
            </a:pPr>
            <a:endParaRPr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307658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22222"/>
              <a:buFont typeface="Arial"/>
              <a:buNone/>
            </a:pPr>
            <a:r>
              <a:rPr lang="en" sz="900" u="sng">
                <a:solidFill>
                  <a:schemeClr val="dk1"/>
                </a:solidFill>
                <a:latin typeface="Verdana"/>
                <a:ea typeface="Verdana"/>
                <a:cs typeface="Verdana"/>
                <a:sym typeface="Verdana"/>
              </a:rPr>
              <a:t>Air Density</a:t>
            </a:r>
          </a:p>
          <a:p>
            <a:pPr lvl="0" rtl="0">
              <a:spcBef>
                <a:spcPts val="0"/>
              </a:spcBef>
              <a:buClr>
                <a:schemeClr val="dk1"/>
              </a:buClr>
              <a:buSzPct val="122222"/>
              <a:buFont typeface="Arial"/>
              <a:buNone/>
            </a:pPr>
            <a:r>
              <a:rPr lang="en" sz="900">
                <a:solidFill>
                  <a:schemeClr val="dk1"/>
                </a:solidFill>
                <a:latin typeface="Verdana"/>
                <a:ea typeface="Verdana"/>
                <a:cs typeface="Verdana"/>
                <a:sym typeface="Verdana"/>
              </a:rPr>
              <a:t>-Air pressure is directly proportional to Air Density</a:t>
            </a:r>
          </a:p>
          <a:p>
            <a:pPr lvl="0" rtl="0">
              <a:spcBef>
                <a:spcPts val="0"/>
              </a:spcBef>
              <a:buClr>
                <a:schemeClr val="dk1"/>
              </a:buClr>
              <a:buSzPct val="122222"/>
              <a:buFont typeface="Arial"/>
              <a:buNone/>
            </a:pPr>
            <a:r>
              <a:rPr lang="en" sz="900">
                <a:solidFill>
                  <a:schemeClr val="dk1"/>
                </a:solidFill>
                <a:latin typeface="Verdana"/>
                <a:ea typeface="Verdana"/>
                <a:cs typeface="Verdana"/>
                <a:sym typeface="Verdana"/>
              </a:rPr>
              <a:t>-Temperature is inversely proportional to Air Density</a:t>
            </a:r>
          </a:p>
          <a:p>
            <a:pPr lvl="0" rtl="0">
              <a:spcBef>
                <a:spcPts val="0"/>
              </a:spcBef>
              <a:buClr>
                <a:schemeClr val="dk1"/>
              </a:buClr>
              <a:buSzPct val="122222"/>
              <a:buFont typeface="Arial"/>
              <a:buNone/>
            </a:pPr>
            <a:r>
              <a:rPr lang="en" sz="900">
                <a:solidFill>
                  <a:schemeClr val="dk1"/>
                </a:solidFill>
                <a:latin typeface="Verdana"/>
                <a:ea typeface="Verdana"/>
                <a:cs typeface="Verdana"/>
                <a:sym typeface="Verdana"/>
              </a:rPr>
              <a:t>-Humidity is inversely proportional to Air Density</a:t>
            </a:r>
          </a:p>
          <a:p>
            <a:pPr rtl="0">
              <a:lnSpc>
                <a:spcPct val="115000"/>
              </a:lnSpc>
              <a:spcBef>
                <a:spcPts val="0"/>
              </a:spcBef>
              <a:buNone/>
            </a:pPr>
            <a:endParaRPr/>
          </a:p>
          <a:p>
            <a:pPr rtl="0">
              <a:lnSpc>
                <a:spcPct val="115000"/>
              </a:lnSpc>
              <a:spcBef>
                <a:spcPts val="0"/>
              </a:spcBef>
              <a:buNone/>
            </a:pPr>
            <a:endParaRPr/>
          </a:p>
          <a:p>
            <a:pPr rtl="0">
              <a:lnSpc>
                <a:spcPct val="115000"/>
              </a:lnSpc>
              <a:spcBef>
                <a:spcPts val="0"/>
              </a:spcBef>
              <a:buNone/>
            </a:pPr>
            <a:r>
              <a:rPr lang="en"/>
              <a:t> </a:t>
            </a:r>
          </a:p>
          <a:p>
            <a:pPr>
              <a:spcBef>
                <a:spcPts val="0"/>
              </a:spcBef>
              <a:buNone/>
            </a:pPr>
            <a:endParaRPr/>
          </a:p>
        </p:txBody>
      </p:sp>
    </p:spTree>
    <p:extLst>
      <p:ext uri="{BB962C8B-B14F-4D97-AF65-F5344CB8AC3E}">
        <p14:creationId xmlns:p14="http://schemas.microsoft.com/office/powerpoint/2010/main" val="9753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0"/>
        <p:cNvGrpSpPr/>
        <p:nvPr/>
      </p:nvGrpSpPr>
      <p:grpSpPr>
        <a:xfrm>
          <a:off x="0" y="0"/>
          <a:ext cx="0" cy="0"/>
          <a:chOff x="0" y="0"/>
          <a:chExt cx="0" cy="0"/>
        </a:xfrm>
      </p:grpSpPr>
      <p:grpSp>
        <p:nvGrpSpPr>
          <p:cNvPr id="61" name="Shape 61"/>
          <p:cNvGrpSpPr/>
          <p:nvPr/>
        </p:nvGrpSpPr>
        <p:grpSpPr>
          <a:xfrm>
            <a:off x="-11" y="1000670"/>
            <a:ext cx="7314320" cy="3087224"/>
            <a:chOff x="-11" y="1378676"/>
            <a:chExt cx="7314320" cy="4116299"/>
          </a:xfrm>
        </p:grpSpPr>
        <p:sp>
          <p:nvSpPr>
            <p:cNvPr id="62" name="Shape 62"/>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3" name="Shape 63"/>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4" name="Shape 64"/>
          <p:cNvSpPr txBox="1">
            <a:spLocks noGrp="1"/>
          </p:cNvSpPr>
          <p:nvPr>
            <p:ph type="ctrTitle"/>
          </p:nvPr>
        </p:nvSpPr>
        <p:spPr>
          <a:xfrm>
            <a:off x="685800" y="1699932"/>
            <a:ext cx="6400799" cy="1000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5" name="Shape 65"/>
          <p:cNvSpPr txBox="1">
            <a:spLocks noGrp="1"/>
          </p:cNvSpPr>
          <p:nvPr>
            <p:ph type="subTitle" idx="1"/>
          </p:nvPr>
        </p:nvSpPr>
        <p:spPr>
          <a:xfrm>
            <a:off x="685800" y="2700338"/>
            <a:ext cx="6400799" cy="675299"/>
          </a:xfrm>
          <a:prstGeom prst="rect">
            <a:avLst/>
          </a:prstGeom>
        </p:spPr>
        <p:txBody>
          <a:bodyPr lIns="91425" tIns="91425" rIns="91425" b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a:endParaRPr/>
          </a:p>
        </p:txBody>
      </p:sp>
      <p:sp>
        <p:nvSpPr>
          <p:cNvPr id="66" name="Shape 66"/>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7"/>
        <p:cNvGrpSpPr/>
        <p:nvPr/>
      </p:nvGrpSpPr>
      <p:grpSpPr>
        <a:xfrm>
          <a:off x="0" y="0"/>
          <a:ext cx="0" cy="0"/>
          <a:chOff x="0" y="0"/>
          <a:chExt cx="0" cy="0"/>
        </a:xfrm>
      </p:grpSpPr>
      <p:grpSp>
        <p:nvGrpSpPr>
          <p:cNvPr id="68" name="Shape 68"/>
          <p:cNvGrpSpPr/>
          <p:nvPr/>
        </p:nvGrpSpPr>
        <p:grpSpPr>
          <a:xfrm>
            <a:off x="-13" y="-9140"/>
            <a:ext cx="8005727" cy="1209421"/>
            <a:chOff x="-13" y="-12187"/>
            <a:chExt cx="8005727" cy="1161900"/>
          </a:xfrm>
        </p:grpSpPr>
        <p:sp>
          <p:nvSpPr>
            <p:cNvPr id="69" name="Shape 69"/>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70" name="Shape 70"/>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71" name="Shape 71"/>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2" name="Shape 72"/>
          <p:cNvSpPr txBox="1">
            <a:spLocks noGrp="1"/>
          </p:cNvSpPr>
          <p:nvPr>
            <p:ph type="body" idx="1"/>
          </p:nvPr>
        </p:nvSpPr>
        <p:spPr>
          <a:xfrm>
            <a:off x="457200" y="1278516"/>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3" name="Shape 73"/>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456245"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6" name="Shape 76"/>
          <p:cNvSpPr txBox="1">
            <a:spLocks noGrp="1"/>
          </p:cNvSpPr>
          <p:nvPr>
            <p:ph type="body" idx="2"/>
          </p:nvPr>
        </p:nvSpPr>
        <p:spPr>
          <a:xfrm>
            <a:off x="4648200"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77" name="Shape 77"/>
          <p:cNvGrpSpPr/>
          <p:nvPr/>
        </p:nvGrpSpPr>
        <p:grpSpPr>
          <a:xfrm>
            <a:off x="-13" y="-9140"/>
            <a:ext cx="8005727" cy="1209421"/>
            <a:chOff x="-13" y="-12187"/>
            <a:chExt cx="8005727" cy="1161900"/>
          </a:xfrm>
        </p:grpSpPr>
        <p:sp>
          <p:nvSpPr>
            <p:cNvPr id="78" name="Shape 78"/>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79" name="Shape 79"/>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0" name="Shape 80"/>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81" name="Shape 81"/>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2"/>
        <p:cNvGrpSpPr/>
        <p:nvPr/>
      </p:nvGrpSpPr>
      <p:grpSpPr>
        <a:xfrm>
          <a:off x="0" y="0"/>
          <a:ext cx="0" cy="0"/>
          <a:chOff x="0" y="0"/>
          <a:chExt cx="0" cy="0"/>
        </a:xfrm>
      </p:grpSpPr>
      <p:grpSp>
        <p:nvGrpSpPr>
          <p:cNvPr id="83" name="Shape 83"/>
          <p:cNvGrpSpPr/>
          <p:nvPr/>
        </p:nvGrpSpPr>
        <p:grpSpPr>
          <a:xfrm>
            <a:off x="-13" y="-9140"/>
            <a:ext cx="8005727" cy="1209421"/>
            <a:chOff x="-13" y="-12187"/>
            <a:chExt cx="8005727" cy="1161900"/>
          </a:xfrm>
        </p:grpSpPr>
        <p:sp>
          <p:nvSpPr>
            <p:cNvPr id="84" name="Shape 84"/>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5" name="Shape 85"/>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6" name="Shape 86"/>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87" name="Shape 87"/>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88"/>
        <p:cNvGrpSpPr/>
        <p:nvPr/>
      </p:nvGrpSpPr>
      <p:grpSpPr>
        <a:xfrm>
          <a:off x="0" y="0"/>
          <a:ext cx="0" cy="0"/>
          <a:chOff x="0" y="0"/>
          <a:chExt cx="0" cy="0"/>
        </a:xfrm>
      </p:grpSpPr>
      <p:sp>
        <p:nvSpPr>
          <p:cNvPr id="89" name="Shape 89"/>
          <p:cNvSpPr/>
          <p:nvPr/>
        </p:nvSpPr>
        <p:spPr>
          <a:xfrm flipH="1">
            <a:off x="8964665" y="4623760"/>
            <a:ext cx="187800" cy="5214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90" name="Shape 90"/>
          <p:cNvSpPr/>
          <p:nvPr/>
        </p:nvSpPr>
        <p:spPr>
          <a:xfrm flipH="1">
            <a:off x="3866777" y="4623760"/>
            <a:ext cx="5097900" cy="5214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sp>
        <p:nvSpPr>
          <p:cNvPr id="91" name="Shape 91"/>
          <p:cNvSpPr txBox="1">
            <a:spLocks noGrp="1"/>
          </p:cNvSpPr>
          <p:nvPr>
            <p:ph type="body" idx="1"/>
          </p:nvPr>
        </p:nvSpPr>
        <p:spPr>
          <a:xfrm>
            <a:off x="3866812" y="4623760"/>
            <a:ext cx="5097900" cy="521400"/>
          </a:xfrm>
          <a:prstGeom prst="rect">
            <a:avLst/>
          </a:prstGeom>
        </p:spPr>
        <p:txBody>
          <a:bodyPr lIns="91425" tIns="91425" rIns="91425" bIns="91425" anchor="t" anchorCtr="0"/>
          <a:lstStyle>
            <a:lvl1pPr>
              <a:spcBef>
                <a:spcPts val="0"/>
              </a:spcBef>
              <a:buClr>
                <a:schemeClr val="lt1"/>
              </a:buClr>
              <a:buSzPct val="100000"/>
              <a:buNone/>
              <a:defRPr sz="1400">
                <a:solidFill>
                  <a:schemeClr val="lt1"/>
                </a:solidFill>
              </a:defRPr>
            </a:lvl1pPr>
          </a:lstStyle>
          <a:p>
            <a:endParaRPr/>
          </a:p>
        </p:txBody>
      </p:sp>
      <p:sp>
        <p:nvSpPr>
          <p:cNvPr id="92" name="Shape 92"/>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25675" y="4622075"/>
            <a:ext cx="548699" cy="5214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70"/>
            <a:ext cx="3409812" cy="2107677"/>
            <a:chOff x="0" y="1493"/>
            <a:chExt cx="3409812" cy="2810236"/>
          </a:xfrm>
        </p:grpSpPr>
        <p:cxnSp>
          <p:nvCxnSpPr>
            <p:cNvPr id="6" name="Shape 6"/>
            <p:cNvCxnSpPr/>
            <p:nvPr/>
          </p:nvCxnSpPr>
          <p:spPr>
            <a:xfrm>
              <a:off x="0" y="245542"/>
              <a:ext cx="3251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cmpd="sng">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a:endParaRPr/>
          </a:p>
        </p:txBody>
      </p:sp>
      <p:sp>
        <p:nvSpPr>
          <p:cNvPr id="32" name="Shape 3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grpSp>
        <p:nvGrpSpPr>
          <p:cNvPr id="33" name="Shape 33"/>
          <p:cNvGrpSpPr/>
          <p:nvPr/>
        </p:nvGrpSpPr>
        <p:grpSpPr>
          <a:xfrm rot="10800000">
            <a:off x="5734187" y="3035893"/>
            <a:ext cx="3409812" cy="2107677"/>
            <a:chOff x="0" y="1493"/>
            <a:chExt cx="3409812" cy="2810236"/>
          </a:xfrm>
        </p:grpSpPr>
        <p:cxnSp>
          <p:nvCxnSpPr>
            <p:cNvPr id="34" name="Shape 34"/>
            <p:cNvCxnSpPr/>
            <p:nvPr/>
          </p:nvCxnSpPr>
          <p:spPr>
            <a:xfrm>
              <a:off x="0" y="245542"/>
              <a:ext cx="3251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cmpd="sng">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cmpd="sng">
              <a:solidFill>
                <a:srgbClr val="B7CCE4">
                  <a:alpha val="53725"/>
                </a:srgbClr>
              </a:solidFill>
              <a:prstDash val="solid"/>
              <a:round/>
              <a:headEnd type="none" w="med" len="med"/>
              <a:tailEnd type="none" w="med" len="med"/>
            </a:ln>
          </p:spPr>
        </p:cxnSp>
      </p:grpSp>
      <p:sp>
        <p:nvSpPr>
          <p:cNvPr id="59" name="Shape 59"/>
          <p:cNvSpPr txBox="1">
            <a:spLocks noGrp="1"/>
          </p:cNvSpPr>
          <p:nvPr>
            <p:ph type="sldNum" idx="12"/>
          </p:nvPr>
        </p:nvSpPr>
        <p:spPr>
          <a:xfrm>
            <a:off x="8425675" y="4622075"/>
            <a:ext cx="548699" cy="5214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defRPr>
            </a:lvl1pPr>
          </a:lstStyle>
          <a:p>
            <a:pPr>
              <a:spcBef>
                <a:spcPts val="0"/>
              </a:spcBef>
              <a:buNone/>
            </a:pPr>
            <a:fld id="{00000000-1234-1234-1234-123412341234}" type="slidenum">
              <a:rPr lang="en"/>
              <a:pPr>
                <a:spcBef>
                  <a:spcPts val="0"/>
                </a:spcBef>
                <a:buNone/>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file:///D:\User\Darren\Desktop\Descent_Calculator.py"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omments" Target="../comments/comment8.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1031625" y="870425"/>
            <a:ext cx="6034199" cy="1846499"/>
          </a:xfrm>
          <a:prstGeom prst="rect">
            <a:avLst/>
          </a:prstGeom>
        </p:spPr>
        <p:txBody>
          <a:bodyPr lIns="91425" tIns="91425" rIns="91425" bIns="91425" anchor="b" anchorCtr="0">
            <a:noAutofit/>
          </a:bodyPr>
          <a:lstStyle/>
          <a:p>
            <a:pPr lvl="0" algn="r" rtl="0">
              <a:spcBef>
                <a:spcPts val="0"/>
              </a:spcBef>
              <a:buClr>
                <a:schemeClr val="dk1"/>
              </a:buClr>
              <a:buSzPct val="25000"/>
              <a:buFont typeface="Arial"/>
              <a:buNone/>
            </a:pPr>
            <a:r>
              <a:rPr lang="en" sz="4800"/>
              <a:t>Atmospheric Effects </a:t>
            </a:r>
          </a:p>
          <a:p>
            <a:pPr lvl="0" algn="r" rtl="0">
              <a:spcBef>
                <a:spcPts val="0"/>
              </a:spcBef>
              <a:buClr>
                <a:schemeClr val="dk1"/>
              </a:buClr>
              <a:buSzPct val="25000"/>
              <a:buFont typeface="Arial"/>
              <a:buNone/>
            </a:pPr>
            <a:r>
              <a:rPr lang="en" sz="4800"/>
              <a:t>on Descent Rate</a:t>
            </a:r>
          </a:p>
        </p:txBody>
      </p:sp>
      <p:sp>
        <p:nvSpPr>
          <p:cNvPr id="97" name="Shape 97"/>
          <p:cNvSpPr txBox="1">
            <a:spLocks noGrp="1"/>
          </p:cNvSpPr>
          <p:nvPr>
            <p:ph type="subTitle" idx="1"/>
          </p:nvPr>
        </p:nvSpPr>
        <p:spPr>
          <a:xfrm>
            <a:off x="457200" y="2078050"/>
            <a:ext cx="1814100" cy="1922399"/>
          </a:xfrm>
          <a:prstGeom prst="rect">
            <a:avLst/>
          </a:prstGeom>
        </p:spPr>
        <p:txBody>
          <a:bodyPr lIns="91425" tIns="91425" rIns="91425" bIns="91425" anchor="t" anchorCtr="0">
            <a:noAutofit/>
          </a:bodyPr>
          <a:lstStyle/>
          <a:p>
            <a:pPr rtl="0">
              <a:spcBef>
                <a:spcPts val="0"/>
              </a:spcBef>
              <a:buNone/>
            </a:pPr>
            <a:r>
              <a:rPr lang="en" sz="1400" dirty="0"/>
              <a:t>Josh Carloss</a:t>
            </a:r>
          </a:p>
          <a:p>
            <a:pPr rtl="0">
              <a:spcBef>
                <a:spcPts val="0"/>
              </a:spcBef>
              <a:buNone/>
            </a:pPr>
            <a:r>
              <a:rPr lang="en" sz="1400" dirty="0"/>
              <a:t>Darren Ko</a:t>
            </a:r>
          </a:p>
          <a:p>
            <a:pPr rtl="0">
              <a:spcBef>
                <a:spcPts val="0"/>
              </a:spcBef>
              <a:buNone/>
            </a:pPr>
            <a:r>
              <a:rPr lang="en" sz="1400" dirty="0"/>
              <a:t>Jordan Martin</a:t>
            </a:r>
          </a:p>
          <a:p>
            <a:pPr rtl="0">
              <a:spcBef>
                <a:spcPts val="0"/>
              </a:spcBef>
              <a:buNone/>
            </a:pPr>
            <a:r>
              <a:rPr lang="en" sz="1400" dirty="0"/>
              <a:t>Bryanna McLoy</a:t>
            </a:r>
          </a:p>
          <a:p>
            <a:pPr rtl="0">
              <a:spcBef>
                <a:spcPts val="0"/>
              </a:spcBef>
              <a:buNone/>
            </a:pPr>
            <a:r>
              <a:rPr lang="en" sz="1400" dirty="0"/>
              <a:t>Jocelyn Melgoza</a:t>
            </a:r>
          </a:p>
          <a:p>
            <a:pPr rtl="0">
              <a:spcBef>
                <a:spcPts val="0"/>
              </a:spcBef>
              <a:buNone/>
            </a:pPr>
            <a:r>
              <a:rPr lang="en" sz="1400" dirty="0"/>
              <a:t>Tyler Neca</a:t>
            </a:r>
          </a:p>
          <a:p>
            <a:pPr rtl="0">
              <a:spcBef>
                <a:spcPts val="0"/>
              </a:spcBef>
              <a:buNone/>
            </a:pPr>
            <a:r>
              <a:rPr lang="en" sz="1400" dirty="0"/>
              <a:t>Noah Radoye</a:t>
            </a:r>
          </a:p>
          <a:p>
            <a:pPr rtl="0">
              <a:spcBef>
                <a:spcPts val="0"/>
              </a:spcBef>
              <a:buNone/>
            </a:pPr>
            <a:r>
              <a:rPr lang="en" sz="1400" dirty="0"/>
              <a:t>Michael White</a:t>
            </a:r>
          </a:p>
          <a:p>
            <a:pPr>
              <a:spcBef>
                <a:spcPts val="0"/>
              </a:spcBef>
              <a:buNone/>
            </a:pPr>
            <a:endParaRPr sz="14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51150" y="452350"/>
            <a:ext cx="7315499" cy="535199"/>
          </a:xfrm>
          <a:prstGeom prst="rect">
            <a:avLst/>
          </a:prstGeom>
        </p:spPr>
        <p:txBody>
          <a:bodyPr lIns="91425" tIns="91425" rIns="91425" bIns="91425" anchor="b" anchorCtr="0">
            <a:noAutofit/>
          </a:bodyPr>
          <a:lstStyle/>
          <a:p>
            <a:pPr>
              <a:spcBef>
                <a:spcPts val="0"/>
              </a:spcBef>
              <a:buNone/>
            </a:pPr>
            <a:r>
              <a:rPr lang="en"/>
              <a:t>Finding the Constant</a:t>
            </a:r>
          </a:p>
        </p:txBody>
      </p:sp>
      <p:pic>
        <p:nvPicPr>
          <p:cNvPr id="2" name="Picture 1"/>
          <p:cNvPicPr>
            <a:picLocks noChangeAspect="1"/>
          </p:cNvPicPr>
          <p:nvPr/>
        </p:nvPicPr>
        <p:blipFill rotWithShape="1">
          <a:blip r:embed="rId3"/>
          <a:srcRect l="24167" t="21852" r="33056" b="9506"/>
          <a:stretch/>
        </p:blipFill>
        <p:spPr>
          <a:xfrm>
            <a:off x="457200" y="1269712"/>
            <a:ext cx="3810000" cy="3438896"/>
          </a:xfrm>
          <a:prstGeom prst="rect">
            <a:avLst/>
          </a:prstGeom>
        </p:spPr>
      </p:pic>
      <p:pic>
        <p:nvPicPr>
          <p:cNvPr id="3" name="Picture 2"/>
          <p:cNvPicPr>
            <a:picLocks noChangeAspect="1"/>
          </p:cNvPicPr>
          <p:nvPr/>
        </p:nvPicPr>
        <p:blipFill rotWithShape="1">
          <a:blip r:embed="rId4"/>
          <a:srcRect l="52222" t="25811" r="7222" b="33705"/>
          <a:stretch/>
        </p:blipFill>
        <p:spPr>
          <a:xfrm>
            <a:off x="4495799" y="1504950"/>
            <a:ext cx="4356454" cy="3203658"/>
          </a:xfrm>
          <a:prstGeom prst="rect">
            <a:avLst/>
          </a:prstGeom>
        </p:spPr>
      </p:pic>
      <p:sp>
        <p:nvSpPr>
          <p:cNvPr id="4" name="TextBox 3"/>
          <p:cNvSpPr txBox="1"/>
          <p:nvPr/>
        </p:nvSpPr>
        <p:spPr>
          <a:xfrm>
            <a:off x="5744926" y="1581150"/>
            <a:ext cx="1858201" cy="307777"/>
          </a:xfrm>
          <a:prstGeom prst="rect">
            <a:avLst/>
          </a:prstGeom>
          <a:noFill/>
        </p:spPr>
        <p:txBody>
          <a:bodyPr wrap="none" rtlCol="0">
            <a:spAutoFit/>
          </a:bodyPr>
          <a:lstStyle/>
          <a:p>
            <a:r>
              <a:rPr lang="en-US" dirty="0" smtClean="0"/>
              <a:t>Altitude Via Pressure</a:t>
            </a:r>
            <a:endParaRPr lang="en-US" dirty="0"/>
          </a:p>
        </p:txBody>
      </p:sp>
      <p:sp>
        <p:nvSpPr>
          <p:cNvPr id="5" name="TextBox 4"/>
          <p:cNvSpPr txBox="1"/>
          <p:nvPr/>
        </p:nvSpPr>
        <p:spPr>
          <a:xfrm>
            <a:off x="6096000" y="1888927"/>
            <a:ext cx="1133644" cy="307777"/>
          </a:xfrm>
          <a:prstGeom prst="rect">
            <a:avLst/>
          </a:prstGeom>
          <a:solidFill>
            <a:schemeClr val="tx2"/>
          </a:solidFill>
        </p:spPr>
        <p:txBody>
          <a:bodyPr wrap="none" rtlCol="0">
            <a:spAutoFit/>
          </a:bodyPr>
          <a:lstStyle/>
          <a:p>
            <a:r>
              <a:rPr lang="en-US" dirty="0" smtClean="0"/>
              <a:t>m=-6.47m/s</a:t>
            </a:r>
            <a:endParaRPr lang="en-US" dirty="0"/>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Predicting Descent Rate</a:t>
            </a:r>
          </a:p>
        </p:txBody>
      </p:sp>
      <p:sp>
        <p:nvSpPr>
          <p:cNvPr id="168" name="Shape 168"/>
          <p:cNvSpPr txBox="1"/>
          <p:nvPr/>
        </p:nvSpPr>
        <p:spPr>
          <a:xfrm>
            <a:off x="2549050" y="2541700"/>
            <a:ext cx="493199" cy="645899"/>
          </a:xfrm>
          <a:prstGeom prst="rect">
            <a:avLst/>
          </a:prstGeom>
          <a:noFill/>
          <a:ln>
            <a:noFill/>
          </a:ln>
        </p:spPr>
        <p:txBody>
          <a:bodyPr lIns="91425" tIns="91425" rIns="91425" bIns="91425" anchor="t" anchorCtr="0">
            <a:noAutofit/>
          </a:bodyPr>
          <a:lstStyle/>
          <a:p>
            <a:pPr>
              <a:spcBef>
                <a:spcPts val="0"/>
              </a:spcBef>
              <a:buNone/>
            </a:pPr>
            <a:r>
              <a:rPr lang="en"/>
              <a:t>     </a:t>
            </a:r>
          </a:p>
        </p:txBody>
      </p:sp>
      <p:sp>
        <p:nvSpPr>
          <p:cNvPr id="169" name="Shape 169"/>
          <p:cNvSpPr txBox="1"/>
          <p:nvPr/>
        </p:nvSpPr>
        <p:spPr>
          <a:xfrm>
            <a:off x="5121450" y="2696800"/>
            <a:ext cx="493199" cy="3357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70" name="Shape 170"/>
          <p:cNvSpPr txBox="1"/>
          <p:nvPr/>
        </p:nvSpPr>
        <p:spPr>
          <a:xfrm>
            <a:off x="315125" y="1433900"/>
            <a:ext cx="6764099" cy="789000"/>
          </a:xfrm>
          <a:prstGeom prst="rect">
            <a:avLst/>
          </a:prstGeom>
          <a:noFill/>
          <a:ln>
            <a:noFill/>
          </a:ln>
        </p:spPr>
        <p:txBody>
          <a:bodyPr lIns="91425" tIns="91425" rIns="91425" bIns="91425" anchor="t" anchorCtr="0">
            <a:noAutofit/>
          </a:bodyPr>
          <a:lstStyle/>
          <a:p>
            <a:pPr>
              <a:spcBef>
                <a:spcPts val="0"/>
              </a:spcBef>
              <a:buNone/>
            </a:pPr>
            <a:r>
              <a:rPr lang="en" sz="1800" b="1" dirty="0"/>
              <a:t>-Start with the formula</a:t>
            </a:r>
          </a:p>
        </p:txBody>
      </p:sp>
      <p:pic>
        <p:nvPicPr>
          <p:cNvPr id="2" name="Picture 1"/>
          <p:cNvPicPr>
            <a:picLocks noChangeAspect="1"/>
          </p:cNvPicPr>
          <p:nvPr/>
        </p:nvPicPr>
        <p:blipFill rotWithShape="1">
          <a:blip r:embed="rId3"/>
          <a:srcRect l="35583" t="27778" r="33156" b="59383"/>
          <a:stretch/>
        </p:blipFill>
        <p:spPr>
          <a:xfrm>
            <a:off x="1333500" y="2419350"/>
            <a:ext cx="6477000" cy="1496438"/>
          </a:xfrm>
          <a:prstGeom prst="rect">
            <a:avLst/>
          </a:prstGeom>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t>Predicting Descent Rate</a:t>
            </a:r>
          </a:p>
        </p:txBody>
      </p:sp>
      <p:sp>
        <p:nvSpPr>
          <p:cNvPr id="177" name="Shape 177"/>
          <p:cNvSpPr txBox="1"/>
          <p:nvPr/>
        </p:nvSpPr>
        <p:spPr>
          <a:xfrm>
            <a:off x="457200" y="1479625"/>
            <a:ext cx="6764099" cy="789000"/>
          </a:xfrm>
          <a:prstGeom prst="rect">
            <a:avLst/>
          </a:prstGeom>
          <a:noFill/>
          <a:ln>
            <a:noFill/>
          </a:ln>
        </p:spPr>
        <p:txBody>
          <a:bodyPr lIns="91425" tIns="91425" rIns="91425" bIns="91425" anchor="t" anchorCtr="0">
            <a:noAutofit/>
          </a:bodyPr>
          <a:lstStyle/>
          <a:p>
            <a:pPr lvl="0" rtl="0">
              <a:spcBef>
                <a:spcPts val="0"/>
              </a:spcBef>
              <a:buNone/>
            </a:pPr>
            <a:r>
              <a:rPr lang="en" sz="1800" b="1"/>
              <a:t>-Sub in the known Variables</a:t>
            </a:r>
          </a:p>
        </p:txBody>
      </p:sp>
      <p:pic>
        <p:nvPicPr>
          <p:cNvPr id="2" name="Picture 1"/>
          <p:cNvPicPr>
            <a:picLocks noChangeAspect="1"/>
          </p:cNvPicPr>
          <p:nvPr/>
        </p:nvPicPr>
        <p:blipFill rotWithShape="1">
          <a:blip r:embed="rId3"/>
          <a:srcRect l="26920" t="41605" r="28398" b="41605"/>
          <a:stretch/>
        </p:blipFill>
        <p:spPr>
          <a:xfrm>
            <a:off x="914400" y="2268625"/>
            <a:ext cx="7315200" cy="1544825"/>
          </a:xfrm>
          <a:prstGeom prst="rect">
            <a:avLst/>
          </a:prstGeom>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t>Predicting Descent Rate</a:t>
            </a:r>
          </a:p>
        </p:txBody>
      </p:sp>
      <p:sp>
        <p:nvSpPr>
          <p:cNvPr id="184" name="Shape 184"/>
          <p:cNvSpPr txBox="1"/>
          <p:nvPr/>
        </p:nvSpPr>
        <p:spPr>
          <a:xfrm>
            <a:off x="914250" y="1538375"/>
            <a:ext cx="6764099" cy="789000"/>
          </a:xfrm>
          <a:prstGeom prst="rect">
            <a:avLst/>
          </a:prstGeom>
          <a:noFill/>
          <a:ln>
            <a:noFill/>
          </a:ln>
        </p:spPr>
        <p:txBody>
          <a:bodyPr lIns="91425" tIns="91425" rIns="91425" bIns="91425" anchor="t" anchorCtr="0">
            <a:noAutofit/>
          </a:bodyPr>
          <a:lstStyle/>
          <a:p>
            <a:pPr>
              <a:spcBef>
                <a:spcPts val="0"/>
              </a:spcBef>
              <a:buNone/>
            </a:pPr>
            <a:r>
              <a:rPr lang="en" sz="1800" b="1"/>
              <a:t>-Cancel out the units and solve!</a:t>
            </a:r>
          </a:p>
        </p:txBody>
      </p:sp>
      <p:pic>
        <p:nvPicPr>
          <p:cNvPr id="2" name="Picture 1"/>
          <p:cNvPicPr>
            <a:picLocks noChangeAspect="1"/>
          </p:cNvPicPr>
          <p:nvPr/>
        </p:nvPicPr>
        <p:blipFill rotWithShape="1">
          <a:blip r:embed="rId3"/>
          <a:srcRect l="28611" t="35185" r="28333" b="34197"/>
          <a:stretch/>
        </p:blipFill>
        <p:spPr>
          <a:xfrm>
            <a:off x="1104900" y="2114550"/>
            <a:ext cx="6934200" cy="2773680"/>
          </a:xfrm>
          <a:prstGeom prst="rect">
            <a:avLst/>
          </a:prstGeom>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Conclusion</a:t>
            </a:r>
          </a:p>
        </p:txBody>
      </p:sp>
      <p:sp>
        <p:nvSpPr>
          <p:cNvPr id="191" name="Shape 191"/>
          <p:cNvSpPr txBox="1"/>
          <p:nvPr/>
        </p:nvSpPr>
        <p:spPr>
          <a:xfrm>
            <a:off x="962950" y="1573575"/>
            <a:ext cx="2618450" cy="789000"/>
          </a:xfrm>
          <a:prstGeom prst="rect">
            <a:avLst/>
          </a:prstGeom>
          <a:noFill/>
          <a:ln>
            <a:noFill/>
          </a:ln>
        </p:spPr>
        <p:txBody>
          <a:bodyPr lIns="91425" tIns="91425" rIns="91425" bIns="91425" anchor="t" anchorCtr="0">
            <a:noAutofit/>
          </a:bodyPr>
          <a:lstStyle/>
          <a:p>
            <a:pPr rtl="0">
              <a:spcBef>
                <a:spcPts val="0"/>
              </a:spcBef>
              <a:buNone/>
            </a:pPr>
            <a:r>
              <a:rPr lang="en" sz="1800" u="sng" dirty="0"/>
              <a:t>Test </a:t>
            </a:r>
            <a:r>
              <a:rPr lang="en" sz="1800" u="sng" dirty="0" smtClean="0"/>
              <a:t>1- Charlie/Viper</a:t>
            </a:r>
          </a:p>
          <a:p>
            <a:pPr rtl="0">
              <a:spcBef>
                <a:spcPts val="0"/>
              </a:spcBef>
              <a:buNone/>
            </a:pPr>
            <a:r>
              <a:rPr lang="en" sz="1800" dirty="0" smtClean="0"/>
              <a:t>5.1%</a:t>
            </a:r>
            <a:endParaRPr lang="en" sz="1800" dirty="0"/>
          </a:p>
        </p:txBody>
      </p:sp>
      <p:sp>
        <p:nvSpPr>
          <p:cNvPr id="192" name="Shape 192"/>
          <p:cNvSpPr txBox="1"/>
          <p:nvPr/>
        </p:nvSpPr>
        <p:spPr>
          <a:xfrm>
            <a:off x="4838175" y="1573575"/>
            <a:ext cx="2888874" cy="789000"/>
          </a:xfrm>
          <a:prstGeom prst="rect">
            <a:avLst/>
          </a:prstGeom>
          <a:noFill/>
          <a:ln>
            <a:noFill/>
          </a:ln>
        </p:spPr>
        <p:txBody>
          <a:bodyPr lIns="91425" tIns="91425" rIns="91425" bIns="91425" anchor="t" anchorCtr="0">
            <a:noAutofit/>
          </a:bodyPr>
          <a:lstStyle/>
          <a:p>
            <a:pPr rtl="0">
              <a:spcBef>
                <a:spcPts val="0"/>
              </a:spcBef>
              <a:buNone/>
            </a:pPr>
            <a:r>
              <a:rPr lang="en" sz="1800" u="sng" dirty="0"/>
              <a:t>Test </a:t>
            </a:r>
            <a:r>
              <a:rPr lang="en" sz="1800" u="sng" dirty="0" smtClean="0"/>
              <a:t>2- Team 2/Maverick </a:t>
            </a:r>
          </a:p>
          <a:p>
            <a:pPr rtl="0">
              <a:spcBef>
                <a:spcPts val="0"/>
              </a:spcBef>
              <a:buNone/>
            </a:pPr>
            <a:r>
              <a:rPr lang="en" sz="1800" dirty="0" smtClean="0"/>
              <a:t>18%</a:t>
            </a:r>
            <a:endParaRPr lang="en" sz="1800" dirty="0"/>
          </a:p>
          <a:p>
            <a:pPr>
              <a:spcBef>
                <a:spcPts val="0"/>
              </a:spcBef>
              <a:buNone/>
            </a:pPr>
            <a:endParaRPr u="sng" dirty="0"/>
          </a:p>
        </p:txBody>
      </p:sp>
      <p:sp>
        <p:nvSpPr>
          <p:cNvPr id="193" name="Shape 193"/>
          <p:cNvSpPr txBox="1"/>
          <p:nvPr/>
        </p:nvSpPr>
        <p:spPr>
          <a:xfrm>
            <a:off x="962950" y="2452125"/>
            <a:ext cx="2466050" cy="789000"/>
          </a:xfrm>
          <a:prstGeom prst="rect">
            <a:avLst/>
          </a:prstGeom>
          <a:noFill/>
          <a:ln>
            <a:noFill/>
          </a:ln>
        </p:spPr>
        <p:txBody>
          <a:bodyPr lIns="91425" tIns="91425" rIns="91425" bIns="91425" anchor="t" anchorCtr="0">
            <a:noAutofit/>
          </a:bodyPr>
          <a:lstStyle/>
          <a:p>
            <a:pPr>
              <a:spcBef>
                <a:spcPts val="0"/>
              </a:spcBef>
              <a:buNone/>
            </a:pPr>
            <a:r>
              <a:rPr lang="en" sz="1800" u="sng" dirty="0"/>
              <a:t>Test </a:t>
            </a:r>
            <a:r>
              <a:rPr lang="en" sz="1800" u="sng" dirty="0" smtClean="0"/>
              <a:t>3- Team 3/Steri</a:t>
            </a:r>
          </a:p>
          <a:p>
            <a:pPr>
              <a:spcBef>
                <a:spcPts val="0"/>
              </a:spcBef>
              <a:buNone/>
            </a:pPr>
            <a:r>
              <a:rPr lang="en" sz="1800" dirty="0" smtClean="0"/>
              <a:t>3.1%</a:t>
            </a:r>
            <a:endParaRPr lang="en" sz="1800" dirty="0"/>
          </a:p>
        </p:txBody>
      </p:sp>
      <p:sp>
        <p:nvSpPr>
          <p:cNvPr id="195" name="Shape 195"/>
          <p:cNvSpPr txBox="1"/>
          <p:nvPr/>
        </p:nvSpPr>
        <p:spPr>
          <a:xfrm>
            <a:off x="962950" y="3429000"/>
            <a:ext cx="6764099" cy="789000"/>
          </a:xfrm>
          <a:prstGeom prst="rect">
            <a:avLst/>
          </a:prstGeom>
          <a:noFill/>
          <a:ln>
            <a:noFill/>
          </a:ln>
        </p:spPr>
        <p:txBody>
          <a:bodyPr lIns="91425" tIns="91425" rIns="91425" bIns="91425" anchor="t" anchorCtr="0">
            <a:noAutofit/>
          </a:bodyPr>
          <a:lstStyle/>
          <a:p>
            <a:pPr>
              <a:spcBef>
                <a:spcPts val="0"/>
              </a:spcBef>
              <a:buNone/>
            </a:pPr>
            <a:r>
              <a:rPr lang="en" sz="1800" u="sng" dirty="0" smtClean="0"/>
              <a:t>Conclusions</a:t>
            </a:r>
          </a:p>
          <a:p>
            <a:pPr marL="285750" indent="-285750">
              <a:spcBef>
                <a:spcPts val="0"/>
              </a:spcBef>
              <a:buFont typeface="Arial" panose="020B0604020202020204" pitchFamily="34" charset="0"/>
              <a:buChar char="•"/>
            </a:pPr>
            <a:r>
              <a:rPr lang="en" sz="1800" dirty="0" smtClean="0"/>
              <a:t>Appilcable to multiple rockets</a:t>
            </a:r>
          </a:p>
          <a:p>
            <a:pPr marL="285750" indent="-285750">
              <a:spcBef>
                <a:spcPts val="0"/>
              </a:spcBef>
              <a:buFont typeface="Arial" panose="020B0604020202020204" pitchFamily="34" charset="0"/>
              <a:buChar char="•"/>
            </a:pPr>
            <a:r>
              <a:rPr lang="en" sz="1800" dirty="0" smtClean="0"/>
              <a:t>Need to calibrate prior to usage</a:t>
            </a:r>
            <a:endParaRPr lang="en" sz="1800" dirty="0"/>
          </a:p>
        </p:txBody>
      </p:sp>
      <p:sp>
        <p:nvSpPr>
          <p:cNvPr id="7" name="Shape 192"/>
          <p:cNvSpPr txBox="1"/>
          <p:nvPr/>
        </p:nvSpPr>
        <p:spPr>
          <a:xfrm>
            <a:off x="4838175" y="2426551"/>
            <a:ext cx="2888874" cy="789000"/>
          </a:xfrm>
          <a:prstGeom prst="rect">
            <a:avLst/>
          </a:prstGeom>
          <a:noFill/>
          <a:ln>
            <a:noFill/>
          </a:ln>
        </p:spPr>
        <p:txBody>
          <a:bodyPr lIns="91425" tIns="91425" rIns="91425" bIns="91425" anchor="t" anchorCtr="0">
            <a:noAutofit/>
          </a:bodyPr>
          <a:lstStyle/>
          <a:p>
            <a:pPr rtl="0">
              <a:spcBef>
                <a:spcPts val="0"/>
              </a:spcBef>
              <a:buNone/>
            </a:pPr>
            <a:r>
              <a:rPr lang="en" sz="1800" u="sng" dirty="0"/>
              <a:t>Test 4</a:t>
            </a:r>
            <a:r>
              <a:rPr lang="en" sz="1800" u="sng" dirty="0" smtClean="0"/>
              <a:t>- Team 1/Maverick </a:t>
            </a:r>
          </a:p>
          <a:p>
            <a:pPr>
              <a:spcBef>
                <a:spcPts val="0"/>
              </a:spcBef>
              <a:buNone/>
            </a:pPr>
            <a:r>
              <a:rPr lang="en-US" dirty="0" smtClean="0">
                <a:hlinkClick r:id="rId3" action="ppaction://program"/>
              </a:rPr>
              <a:t>Program</a:t>
            </a:r>
            <a:endParaRPr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1753"/>
            <a:ext cx="8229600" cy="857400"/>
          </a:xfrm>
          <a:prstGeom prst="rect">
            <a:avLst/>
          </a:prstGeom>
        </p:spPr>
        <p:txBody>
          <a:bodyPr lIns="91425" tIns="91425" rIns="91425" bIns="91425" anchor="b" anchorCtr="0">
            <a:noAutofit/>
          </a:bodyPr>
          <a:lstStyle/>
          <a:p>
            <a:pPr>
              <a:spcBef>
                <a:spcPts val="0"/>
              </a:spcBef>
              <a:buNone/>
            </a:pPr>
            <a:r>
              <a:rPr lang="en"/>
              <a:t>Team Experience</a:t>
            </a:r>
          </a:p>
        </p:txBody>
      </p:sp>
      <p:sp>
        <p:nvSpPr>
          <p:cNvPr id="201" name="Shape 201"/>
          <p:cNvSpPr txBox="1">
            <a:spLocks noGrp="1"/>
          </p:cNvSpPr>
          <p:nvPr>
            <p:ph type="body" idx="1"/>
          </p:nvPr>
        </p:nvSpPr>
        <p:spPr>
          <a:xfrm>
            <a:off x="457200" y="1278516"/>
            <a:ext cx="8229600" cy="3630300"/>
          </a:xfrm>
          <a:prstGeom prst="rect">
            <a:avLst/>
          </a:prstGeom>
        </p:spPr>
        <p:txBody>
          <a:bodyPr lIns="91425" tIns="91425" rIns="91425" bIns="91425" anchor="t" anchorCtr="0">
            <a:noAutofit/>
          </a:bodyPr>
          <a:lstStyle/>
          <a:p>
            <a:pPr marL="76200" lvl="0" rtl="0">
              <a:lnSpc>
                <a:spcPct val="100000"/>
              </a:lnSpc>
              <a:spcBef>
                <a:spcPts val="0"/>
              </a:spcBef>
              <a:buClr>
                <a:srgbClr val="000000"/>
              </a:buClr>
              <a:buSzPct val="100000"/>
            </a:pPr>
            <a:r>
              <a:rPr lang="en" sz="2400" dirty="0" smtClean="0">
                <a:solidFill>
                  <a:srgbClr val="000000"/>
                </a:solidFill>
                <a:latin typeface="Arial" panose="020B0604020202020204" pitchFamily="34" charset="0"/>
                <a:ea typeface="Verdana"/>
                <a:cs typeface="Arial" panose="020B0604020202020204" pitchFamily="34" charset="0"/>
                <a:sym typeface="Verdana"/>
              </a:rPr>
              <a:t>Prior S4</a:t>
            </a:r>
          </a:p>
          <a:p>
            <a:pPr marL="457200" lvl="0" indent="-381000" rtl="0">
              <a:lnSpc>
                <a:spcPct val="100000"/>
              </a:lnSpc>
              <a:spcBef>
                <a:spcPts val="0"/>
              </a:spcBef>
              <a:buClr>
                <a:srgbClr val="000000"/>
              </a:buClr>
              <a:buSzPct val="100000"/>
              <a:buFont typeface="Arial"/>
              <a:buChar char="●"/>
            </a:pPr>
            <a:r>
              <a:rPr lang="en" sz="2400" dirty="0" smtClean="0">
                <a:solidFill>
                  <a:srgbClr val="000000"/>
                </a:solidFill>
                <a:latin typeface="Arial" panose="020B0604020202020204" pitchFamily="34" charset="0"/>
                <a:ea typeface="Verdana"/>
                <a:cs typeface="Arial" panose="020B0604020202020204" pitchFamily="34" charset="0"/>
                <a:sym typeface="Verdana"/>
              </a:rPr>
              <a:t>TARC</a:t>
            </a:r>
            <a:endParaRPr sz="2400" dirty="0">
              <a:solidFill>
                <a:srgbClr val="000000"/>
              </a:solidFill>
              <a:latin typeface="Arial" panose="020B0604020202020204" pitchFamily="34" charset="0"/>
              <a:ea typeface="Verdana"/>
              <a:cs typeface="Arial" panose="020B0604020202020204" pitchFamily="34" charset="0"/>
              <a:sym typeface="Verdana"/>
            </a:endParaRPr>
          </a:p>
          <a:p>
            <a:pPr marL="457200" lvl="0" indent="-381000" rtl="0">
              <a:lnSpc>
                <a:spcPct val="100000"/>
              </a:lnSpc>
              <a:spcBef>
                <a:spcPts val="0"/>
              </a:spcBef>
              <a:buClr>
                <a:srgbClr val="000000"/>
              </a:buClr>
              <a:buSzPct val="100000"/>
              <a:buFont typeface="Arial"/>
              <a:buChar char="●"/>
            </a:pPr>
            <a:r>
              <a:rPr lang="en" sz="2400" dirty="0">
                <a:solidFill>
                  <a:srgbClr val="000000"/>
                </a:solidFill>
                <a:latin typeface="Arial" panose="020B0604020202020204" pitchFamily="34" charset="0"/>
                <a:ea typeface="Verdana"/>
                <a:cs typeface="Arial" panose="020B0604020202020204" pitchFamily="34" charset="0"/>
                <a:sym typeface="Verdana"/>
              </a:rPr>
              <a:t>high powered rocketry</a:t>
            </a:r>
          </a:p>
          <a:p>
            <a:pPr lvl="0" rtl="0">
              <a:lnSpc>
                <a:spcPct val="100000"/>
              </a:lnSpc>
              <a:spcBef>
                <a:spcPts val="0"/>
              </a:spcBef>
              <a:buNone/>
            </a:pPr>
            <a:endParaRPr lang="en-US" sz="2400" dirty="0" smtClean="0">
              <a:solidFill>
                <a:srgbClr val="000000"/>
              </a:solidFill>
              <a:latin typeface="Arial" panose="020B0604020202020204" pitchFamily="34" charset="0"/>
              <a:ea typeface="Verdana"/>
              <a:cs typeface="Arial" panose="020B0604020202020204" pitchFamily="34" charset="0"/>
              <a:sym typeface="Verdana"/>
            </a:endParaRPr>
          </a:p>
          <a:p>
            <a:pPr lvl="0" rtl="0">
              <a:lnSpc>
                <a:spcPct val="100000"/>
              </a:lnSpc>
              <a:spcBef>
                <a:spcPts val="0"/>
              </a:spcBef>
              <a:buNone/>
            </a:pPr>
            <a:r>
              <a:rPr lang="en-US" sz="2400" dirty="0" smtClean="0">
                <a:solidFill>
                  <a:srgbClr val="000000"/>
                </a:solidFill>
                <a:latin typeface="Arial" panose="020B0604020202020204" pitchFamily="34" charset="0"/>
                <a:ea typeface="Verdana"/>
                <a:cs typeface="Arial" panose="020B0604020202020204" pitchFamily="34" charset="0"/>
                <a:sym typeface="Verdana"/>
              </a:rPr>
              <a:t>After S4</a:t>
            </a:r>
            <a:endParaRPr sz="2400" dirty="0">
              <a:solidFill>
                <a:srgbClr val="000000"/>
              </a:solidFill>
              <a:latin typeface="Arial" panose="020B0604020202020204" pitchFamily="34" charset="0"/>
              <a:ea typeface="Verdana"/>
              <a:cs typeface="Arial" panose="020B0604020202020204" pitchFamily="34" charset="0"/>
              <a:sym typeface="Verdana"/>
            </a:endParaRPr>
          </a:p>
          <a:p>
            <a:pPr marL="457200" lvl="0" indent="-381000" rtl="0">
              <a:lnSpc>
                <a:spcPct val="100000"/>
              </a:lnSpc>
              <a:spcBef>
                <a:spcPts val="0"/>
              </a:spcBef>
              <a:buClr>
                <a:srgbClr val="000000"/>
              </a:buClr>
              <a:buSzPct val="100000"/>
              <a:buFont typeface="Arial"/>
              <a:buChar char="●"/>
            </a:pPr>
            <a:r>
              <a:rPr lang="en" sz="2400" dirty="0">
                <a:solidFill>
                  <a:srgbClr val="000000"/>
                </a:solidFill>
                <a:latin typeface="Arial" panose="020B0604020202020204" pitchFamily="34" charset="0"/>
                <a:ea typeface="Verdana"/>
                <a:cs typeface="Arial" panose="020B0604020202020204" pitchFamily="34" charset="0"/>
                <a:sym typeface="Verdana"/>
              </a:rPr>
              <a:t>Soldering </a:t>
            </a:r>
            <a:endParaRPr sz="2400" dirty="0">
              <a:solidFill>
                <a:srgbClr val="000000"/>
              </a:solidFill>
              <a:latin typeface="Arial" panose="020B0604020202020204" pitchFamily="34" charset="0"/>
              <a:ea typeface="Verdana"/>
              <a:cs typeface="Arial" panose="020B0604020202020204" pitchFamily="34" charset="0"/>
              <a:sym typeface="Verdana"/>
            </a:endParaRPr>
          </a:p>
          <a:p>
            <a:pPr marL="457200" lvl="0" indent="-381000" rtl="0">
              <a:lnSpc>
                <a:spcPct val="100000"/>
              </a:lnSpc>
              <a:spcBef>
                <a:spcPts val="0"/>
              </a:spcBef>
              <a:buClr>
                <a:srgbClr val="000000"/>
              </a:buClr>
              <a:buSzPct val="100000"/>
              <a:buFont typeface="Arial"/>
              <a:buChar char="●"/>
            </a:pPr>
            <a:r>
              <a:rPr lang="en" sz="2400" dirty="0">
                <a:solidFill>
                  <a:srgbClr val="000000"/>
                </a:solidFill>
                <a:latin typeface="Arial" panose="020B0604020202020204" pitchFamily="34" charset="0"/>
                <a:ea typeface="Verdana"/>
                <a:cs typeface="Arial" panose="020B0604020202020204" pitchFamily="34" charset="0"/>
                <a:sym typeface="Verdana"/>
              </a:rPr>
              <a:t>Data Analysis Practice</a:t>
            </a:r>
          </a:p>
          <a:p>
            <a:pPr rtl="0">
              <a:lnSpc>
                <a:spcPct val="100000"/>
              </a:lnSpc>
              <a:spcBef>
                <a:spcPts val="0"/>
              </a:spcBef>
              <a:buNone/>
            </a:pPr>
            <a:endParaRPr sz="1200" dirty="0">
              <a:solidFill>
                <a:srgbClr val="000000"/>
              </a:solidFill>
              <a:latin typeface="Verdana"/>
              <a:ea typeface="Verdana"/>
              <a:cs typeface="Verdana"/>
              <a:sym typeface="Verdana"/>
            </a:endParaRPr>
          </a:p>
          <a:p>
            <a:pPr rtl="0">
              <a:lnSpc>
                <a:spcPct val="100000"/>
              </a:lnSpc>
              <a:spcBef>
                <a:spcPts val="0"/>
              </a:spcBef>
              <a:buNone/>
            </a:pPr>
            <a:endParaRPr sz="1200" dirty="0">
              <a:solidFill>
                <a:srgbClr val="000000"/>
              </a:solidFill>
              <a:latin typeface="Verdana"/>
              <a:ea typeface="Verdana"/>
              <a:cs typeface="Verdana"/>
              <a:sym typeface="Verdana"/>
            </a:endParaRPr>
          </a:p>
          <a:p>
            <a:pPr lvl="0" rtl="0">
              <a:lnSpc>
                <a:spcPct val="100000"/>
              </a:lnSpc>
              <a:spcBef>
                <a:spcPts val="0"/>
              </a:spcBef>
              <a:buNone/>
            </a:pPr>
            <a:endParaRPr sz="1200" dirty="0">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457195" y="1278513"/>
            <a:ext cx="4038599" cy="3630300"/>
          </a:xfrm>
          <a:prstGeom prst="rect">
            <a:avLst/>
          </a:prstGeom>
        </p:spPr>
        <p:txBody>
          <a:bodyPr lIns="91425" tIns="91425" rIns="91425" bIns="91425" anchor="t" anchorCtr="0">
            <a:noAutofit/>
          </a:bodyPr>
          <a:lstStyle/>
          <a:p>
            <a:pPr lvl="0" rtl="0">
              <a:spcBef>
                <a:spcPts val="0"/>
              </a:spcBef>
              <a:buNone/>
            </a:pPr>
            <a:r>
              <a:rPr lang="en"/>
              <a:t>Science In the Park</a:t>
            </a:r>
          </a:p>
        </p:txBody>
      </p:sp>
      <p:sp>
        <p:nvSpPr>
          <p:cNvPr id="207" name="Shape 207"/>
          <p:cNvSpPr txBox="1">
            <a:spLocks noGrp="1"/>
          </p:cNvSpPr>
          <p:nvPr>
            <p:ph type="body" idx="2"/>
          </p:nvPr>
        </p:nvSpPr>
        <p:spPr>
          <a:xfrm>
            <a:off x="4648200" y="1278513"/>
            <a:ext cx="4038599" cy="3630300"/>
          </a:xfrm>
          <a:prstGeom prst="rect">
            <a:avLst/>
          </a:prstGeom>
        </p:spPr>
        <p:txBody>
          <a:bodyPr lIns="91425" tIns="91425" rIns="91425" bIns="91425" anchor="t" anchorCtr="0">
            <a:noAutofit/>
          </a:bodyPr>
          <a:lstStyle/>
          <a:p>
            <a:pPr lvl="0" rtl="0">
              <a:spcBef>
                <a:spcPts val="0"/>
              </a:spcBef>
              <a:buNone/>
            </a:pPr>
            <a:r>
              <a:rPr lang="en"/>
              <a:t>Elementary School Science Nights</a:t>
            </a:r>
          </a:p>
        </p:txBody>
      </p:sp>
      <p:sp>
        <p:nvSpPr>
          <p:cNvPr id="208" name="Shape 208"/>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lvl="0" rtl="0">
              <a:spcBef>
                <a:spcPts val="0"/>
              </a:spcBef>
              <a:buNone/>
            </a:pPr>
            <a:r>
              <a:rPr lang="en"/>
              <a:t>Community Outreach</a:t>
            </a:r>
          </a:p>
        </p:txBody>
      </p:sp>
      <p:pic>
        <p:nvPicPr>
          <p:cNvPr id="209" name="Shape 209"/>
          <p:cNvPicPr preferRelativeResize="0"/>
          <p:nvPr/>
        </p:nvPicPr>
        <p:blipFill>
          <a:blip r:embed="rId3">
            <a:alphaModFix/>
          </a:blip>
          <a:stretch>
            <a:fillRect/>
          </a:stretch>
        </p:blipFill>
        <p:spPr>
          <a:xfrm>
            <a:off x="2273625" y="3110000"/>
            <a:ext cx="1669875" cy="1943349"/>
          </a:xfrm>
          <a:prstGeom prst="rect">
            <a:avLst/>
          </a:prstGeom>
          <a:noFill/>
          <a:ln>
            <a:noFill/>
          </a:ln>
        </p:spPr>
      </p:pic>
      <p:pic>
        <p:nvPicPr>
          <p:cNvPr id="210" name="Shape 210"/>
          <p:cNvPicPr preferRelativeResize="0"/>
          <p:nvPr/>
        </p:nvPicPr>
        <p:blipFill>
          <a:blip r:embed="rId4">
            <a:alphaModFix/>
          </a:blip>
          <a:stretch>
            <a:fillRect/>
          </a:stretch>
        </p:blipFill>
        <p:spPr>
          <a:xfrm>
            <a:off x="5906248" y="3097762"/>
            <a:ext cx="2623076" cy="1967824"/>
          </a:xfrm>
          <a:prstGeom prst="rect">
            <a:avLst/>
          </a:prstGeom>
          <a:noFill/>
          <a:ln>
            <a:noFill/>
          </a:ln>
        </p:spPr>
      </p:pic>
      <p:pic>
        <p:nvPicPr>
          <p:cNvPr id="211" name="Shape 211"/>
          <p:cNvPicPr preferRelativeResize="0"/>
          <p:nvPr/>
        </p:nvPicPr>
        <p:blipFill>
          <a:blip r:embed="rId5">
            <a:alphaModFix/>
          </a:blip>
          <a:stretch>
            <a:fillRect/>
          </a:stretch>
        </p:blipFill>
        <p:spPr>
          <a:xfrm>
            <a:off x="4430223" y="1732714"/>
            <a:ext cx="2456274" cy="1842673"/>
          </a:xfrm>
          <a:prstGeom prst="rect">
            <a:avLst/>
          </a:prstGeom>
          <a:noFill/>
          <a:ln>
            <a:noFill/>
          </a:ln>
        </p:spPr>
      </p:pic>
      <p:pic>
        <p:nvPicPr>
          <p:cNvPr id="212" name="Shape 212"/>
          <p:cNvPicPr preferRelativeResize="0"/>
          <p:nvPr/>
        </p:nvPicPr>
        <p:blipFill>
          <a:blip r:embed="rId6">
            <a:alphaModFix/>
          </a:blip>
          <a:stretch>
            <a:fillRect/>
          </a:stretch>
        </p:blipFill>
        <p:spPr>
          <a:xfrm>
            <a:off x="163400" y="1656524"/>
            <a:ext cx="2623074" cy="260000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1000" y="101100"/>
            <a:ext cx="8229600" cy="1013999"/>
          </a:xfrm>
          <a:prstGeom prst="rect">
            <a:avLst/>
          </a:prstGeom>
        </p:spPr>
        <p:txBody>
          <a:bodyPr lIns="91425" tIns="91425" rIns="91425" bIns="91425" anchor="b" anchorCtr="0">
            <a:noAutofit/>
          </a:bodyPr>
          <a:lstStyle/>
          <a:p>
            <a:pPr rtl="0">
              <a:spcBef>
                <a:spcPts val="0"/>
              </a:spcBef>
              <a:buNone/>
            </a:pPr>
            <a:r>
              <a:rPr lang="en" sz="4500">
                <a:solidFill>
                  <a:srgbClr val="FFFFFF"/>
                </a:solidFill>
              </a:rPr>
              <a:t>What Effects Descent Rate?</a:t>
            </a:r>
          </a:p>
        </p:txBody>
      </p:sp>
      <p:sp>
        <p:nvSpPr>
          <p:cNvPr id="103" name="Shape 103"/>
          <p:cNvSpPr txBox="1">
            <a:spLocks noGrp="1"/>
          </p:cNvSpPr>
          <p:nvPr>
            <p:ph type="body" idx="1"/>
          </p:nvPr>
        </p:nvSpPr>
        <p:spPr>
          <a:xfrm>
            <a:off x="228600" y="1047750"/>
            <a:ext cx="8229600" cy="3725699"/>
          </a:xfrm>
          <a:prstGeom prst="rect">
            <a:avLst/>
          </a:prstGeom>
        </p:spPr>
        <p:txBody>
          <a:bodyPr lIns="91425" tIns="91425" rIns="91425" bIns="91425" anchor="t" anchorCtr="0">
            <a:noAutofit/>
          </a:bodyPr>
          <a:lstStyle/>
          <a:p>
            <a:pPr lvl="0" rtl="0">
              <a:spcBef>
                <a:spcPts val="0"/>
              </a:spcBef>
              <a:buNone/>
            </a:pPr>
            <a:endParaRPr dirty="0">
              <a:latin typeface="Raleway"/>
              <a:ea typeface="Raleway"/>
              <a:cs typeface="Raleway"/>
              <a:sym typeface="Raleway"/>
            </a:endParaRPr>
          </a:p>
          <a:p>
            <a:pPr marL="0" lvl="0" indent="0" rtl="0">
              <a:spcBef>
                <a:spcPts val="0"/>
              </a:spcBef>
              <a:buNone/>
            </a:pPr>
            <a:r>
              <a:rPr lang="en" b="1" dirty="0" smtClean="0">
                <a:solidFill>
                  <a:srgbClr val="000000"/>
                </a:solidFill>
              </a:rPr>
              <a:t>Hypothesis</a:t>
            </a:r>
          </a:p>
          <a:p>
            <a:pPr marL="0" lvl="0" indent="0" rtl="0">
              <a:spcBef>
                <a:spcPts val="0"/>
              </a:spcBef>
              <a:buNone/>
            </a:pPr>
            <a:endParaRPr lang="en" b="1" dirty="0">
              <a:solidFill>
                <a:srgbClr val="000000"/>
              </a:solidFill>
            </a:endParaRPr>
          </a:p>
          <a:p>
            <a:pPr marL="457200" lvl="0" indent="-342900" rtl="0">
              <a:spcBef>
                <a:spcPts val="0"/>
              </a:spcBef>
              <a:buClr>
                <a:srgbClr val="000000"/>
              </a:buClr>
              <a:buSzPct val="100000"/>
              <a:buFont typeface="Arial"/>
              <a:buChar char="●"/>
            </a:pPr>
            <a:r>
              <a:rPr lang="en" dirty="0">
                <a:solidFill>
                  <a:srgbClr val="000000"/>
                </a:solidFill>
              </a:rPr>
              <a:t>Descent Rate and Air Density are inversely proportional</a:t>
            </a:r>
          </a:p>
          <a:p>
            <a:pPr marL="914400" lvl="1" indent="-342900" rtl="0">
              <a:spcBef>
                <a:spcPts val="0"/>
              </a:spcBef>
              <a:buClr>
                <a:srgbClr val="000000"/>
              </a:buClr>
              <a:buSzPct val="100000"/>
              <a:buFont typeface="Courier New"/>
              <a:buChar char="o"/>
            </a:pPr>
            <a:r>
              <a:rPr lang="en" dirty="0">
                <a:solidFill>
                  <a:srgbClr val="000000"/>
                </a:solidFill>
              </a:rPr>
              <a:t>Air Density based on Temperature, Pressure, and Humidity</a:t>
            </a:r>
          </a:p>
          <a:p>
            <a:pPr marL="457200" lvl="0" indent="-342900" rtl="0">
              <a:spcBef>
                <a:spcPts val="600"/>
              </a:spcBef>
              <a:buClr>
                <a:srgbClr val="000000"/>
              </a:buClr>
              <a:buSzPct val="100000"/>
              <a:buFont typeface="Arial"/>
              <a:buChar char="●"/>
            </a:pPr>
            <a:r>
              <a:rPr lang="en" dirty="0">
                <a:solidFill>
                  <a:srgbClr val="000000"/>
                </a:solidFill>
              </a:rPr>
              <a:t>Descent Rate and parachute size are inversely proportional</a:t>
            </a:r>
          </a:p>
          <a:p>
            <a:pPr marL="457200" lvl="0" indent="-342900" rtl="0">
              <a:spcBef>
                <a:spcPts val="600"/>
              </a:spcBef>
              <a:buClr>
                <a:srgbClr val="000000"/>
              </a:buClr>
              <a:buSzPct val="100000"/>
              <a:buFont typeface="Arial"/>
              <a:buChar char="●"/>
            </a:pPr>
            <a:r>
              <a:rPr lang="en" dirty="0">
                <a:solidFill>
                  <a:srgbClr val="000000"/>
                </a:solidFill>
              </a:rPr>
              <a:t>Descent Rate and rocket mass are directly proportional</a:t>
            </a:r>
          </a:p>
          <a:p>
            <a:pPr marL="0" lvl="0" indent="0" rtl="0">
              <a:spcBef>
                <a:spcPts val="0"/>
              </a:spcBef>
              <a:buNone/>
            </a:pPr>
            <a:endParaRPr dirty="0">
              <a:solidFill>
                <a:srgbClr val="000000"/>
              </a:solidFill>
            </a:endParaRPr>
          </a:p>
          <a:p>
            <a:pPr marL="0" lvl="0" indent="0" rtl="0">
              <a:spcBef>
                <a:spcPts val="0"/>
              </a:spcBef>
              <a:buNone/>
            </a:pPr>
            <a:endParaRPr dirty="0">
              <a:solidFill>
                <a:srgbClr val="000000"/>
              </a:solidFill>
            </a:endParaRPr>
          </a:p>
          <a:p>
            <a:pPr marL="0" lvl="0" indent="0" rtl="0">
              <a:spcBef>
                <a:spcPts val="0"/>
              </a:spcBef>
              <a:buNone/>
            </a:pPr>
            <a:r>
              <a:rPr lang="en" b="1" dirty="0" smtClean="0">
                <a:solidFill>
                  <a:srgbClr val="000000"/>
                </a:solidFill>
              </a:rPr>
              <a:t>Goal</a:t>
            </a:r>
            <a:r>
              <a:rPr lang="en" dirty="0" smtClean="0">
                <a:solidFill>
                  <a:srgbClr val="000000"/>
                </a:solidFill>
              </a:rPr>
              <a:t> - </a:t>
            </a:r>
            <a:r>
              <a:rPr lang="en" dirty="0">
                <a:solidFill>
                  <a:srgbClr val="000000"/>
                </a:solidFill>
              </a:rPr>
              <a:t>To create a formula that can be used to calculate the descent rate of the 	   rocket based on the factors listed above.</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0" y="485051"/>
            <a:ext cx="8229600" cy="512400"/>
          </a:xfrm>
          <a:prstGeom prst="rect">
            <a:avLst/>
          </a:prstGeom>
        </p:spPr>
        <p:txBody>
          <a:bodyPr lIns="91425" tIns="91425" rIns="91425" bIns="91425" anchor="b" anchorCtr="0">
            <a:noAutofit/>
          </a:bodyPr>
          <a:lstStyle/>
          <a:p>
            <a:pPr lvl="0" algn="ctr" rtl="0">
              <a:spcBef>
                <a:spcPts val="0"/>
              </a:spcBef>
              <a:buNone/>
            </a:pPr>
            <a:r>
              <a:rPr lang="en" sz="4500"/>
              <a:t>Descent Rate Formulas</a:t>
            </a:r>
          </a:p>
        </p:txBody>
      </p:sp>
      <p:sp>
        <p:nvSpPr>
          <p:cNvPr id="109" name="Shape 109"/>
          <p:cNvSpPr txBox="1">
            <a:spLocks noGrp="1"/>
          </p:cNvSpPr>
          <p:nvPr>
            <p:ph type="body" idx="1"/>
          </p:nvPr>
        </p:nvSpPr>
        <p:spPr>
          <a:xfrm>
            <a:off x="194101" y="1297351"/>
            <a:ext cx="3844499" cy="37127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b="1" u="sng" dirty="0">
                <a:solidFill>
                  <a:schemeClr val="tx1"/>
                </a:solidFill>
              </a:rPr>
              <a:t>Original</a:t>
            </a:r>
            <a:r>
              <a:rPr lang="en" b="1" dirty="0">
                <a:solidFill>
                  <a:schemeClr val="tx1"/>
                </a:solidFill>
              </a:rPr>
              <a:t> (based on Predictions)</a:t>
            </a:r>
          </a:p>
          <a:p>
            <a:pPr lvl="0" rtl="0">
              <a:spcBef>
                <a:spcPts val="0"/>
              </a:spcBef>
              <a:buClr>
                <a:schemeClr val="dk1"/>
              </a:buClr>
              <a:buFont typeface="Arial"/>
              <a:buNone/>
            </a:pPr>
            <a:endParaRPr sz="1200" dirty="0">
              <a:latin typeface="Times New Roman"/>
              <a:ea typeface="Times New Roman"/>
              <a:cs typeface="Times New Roman"/>
              <a:sym typeface="Times New Roman"/>
            </a:endParaRPr>
          </a:p>
          <a:p>
            <a:pPr lvl="0" rtl="0">
              <a:spcBef>
                <a:spcPts val="0"/>
              </a:spcBef>
              <a:buClr>
                <a:schemeClr val="dk1"/>
              </a:buClr>
              <a:buFont typeface="Arial"/>
              <a:buNone/>
            </a:pPr>
            <a:endParaRPr sz="1200" dirty="0">
              <a:latin typeface="Times New Roman"/>
              <a:ea typeface="Times New Roman"/>
              <a:cs typeface="Times New Roman"/>
              <a:sym typeface="Times New Roman"/>
            </a:endParaRPr>
          </a:p>
          <a:p>
            <a:pPr lvl="0" rtl="0">
              <a:spcBef>
                <a:spcPts val="0"/>
              </a:spcBef>
              <a:buClr>
                <a:schemeClr val="dk1"/>
              </a:buClr>
              <a:buFont typeface="Arial"/>
              <a:buNone/>
            </a:pPr>
            <a:endParaRPr sz="1200" dirty="0">
              <a:latin typeface="Times New Roman"/>
              <a:ea typeface="Times New Roman"/>
              <a:cs typeface="Times New Roman"/>
              <a:sym typeface="Times New Roman"/>
            </a:endParaRPr>
          </a:p>
          <a:p>
            <a:pPr lvl="0" rtl="0">
              <a:spcBef>
                <a:spcPts val="0"/>
              </a:spcBef>
              <a:buClr>
                <a:schemeClr val="dk1"/>
              </a:buClr>
              <a:buFont typeface="Arial"/>
              <a:buNone/>
            </a:pPr>
            <a:endParaRPr sz="1200" dirty="0">
              <a:latin typeface="Times New Roman"/>
              <a:ea typeface="Times New Roman"/>
              <a:cs typeface="Times New Roman"/>
              <a:sym typeface="Times New Roman"/>
            </a:endParaRPr>
          </a:p>
          <a:p>
            <a:pPr lvl="0" rtl="0">
              <a:spcBef>
                <a:spcPts val="0"/>
              </a:spcBef>
              <a:buClr>
                <a:schemeClr val="dk1"/>
              </a:buClr>
              <a:buFont typeface="Arial"/>
              <a:buNone/>
            </a:pPr>
            <a:endParaRPr sz="1200" dirty="0">
              <a:latin typeface="Times New Roman"/>
              <a:ea typeface="Times New Roman"/>
              <a:cs typeface="Times New Roman"/>
              <a:sym typeface="Times New Roman"/>
            </a:endParaRPr>
          </a:p>
          <a:p>
            <a:pPr lvl="0" rtl="0">
              <a:spcBef>
                <a:spcPts val="0"/>
              </a:spcBef>
              <a:buClr>
                <a:schemeClr val="dk1"/>
              </a:buClr>
              <a:buFont typeface="Arial"/>
              <a:buNone/>
            </a:pPr>
            <a:endParaRPr sz="1200" dirty="0">
              <a:latin typeface="Times New Roman"/>
              <a:ea typeface="Times New Roman"/>
              <a:cs typeface="Times New Roman"/>
              <a:sym typeface="Times New Roman"/>
            </a:endParaRPr>
          </a:p>
          <a:p>
            <a:pPr lvl="0" rtl="0">
              <a:spcBef>
                <a:spcPts val="0"/>
              </a:spcBef>
              <a:buNone/>
            </a:pPr>
            <a:endParaRPr sz="1400" u="sng" dirty="0"/>
          </a:p>
        </p:txBody>
      </p:sp>
      <p:pic>
        <p:nvPicPr>
          <p:cNvPr id="110" name="Shape 110"/>
          <p:cNvPicPr preferRelativeResize="0"/>
          <p:nvPr/>
        </p:nvPicPr>
        <p:blipFill>
          <a:blip r:embed="rId3">
            <a:alphaModFix/>
          </a:blip>
          <a:stretch>
            <a:fillRect/>
          </a:stretch>
        </p:blipFill>
        <p:spPr>
          <a:xfrm>
            <a:off x="414000" y="1919675"/>
            <a:ext cx="3430499" cy="1304156"/>
          </a:xfrm>
          <a:prstGeom prst="rect">
            <a:avLst/>
          </a:prstGeom>
          <a:noFill/>
          <a:ln>
            <a:noFill/>
          </a:ln>
        </p:spPr>
      </p:pic>
      <p:sp>
        <p:nvSpPr>
          <p:cNvPr id="111" name="Shape 111"/>
          <p:cNvSpPr txBox="1"/>
          <p:nvPr/>
        </p:nvSpPr>
        <p:spPr>
          <a:xfrm>
            <a:off x="4399875" y="1812625"/>
            <a:ext cx="4043400" cy="1161900"/>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 sz="1800" dirty="0"/>
              <a:t>H = humidity</a:t>
            </a:r>
          </a:p>
          <a:p>
            <a:pPr marL="457200" lvl="0" indent="-317500" rtl="0">
              <a:spcBef>
                <a:spcPts val="0"/>
              </a:spcBef>
              <a:buClr>
                <a:srgbClr val="000000"/>
              </a:buClr>
              <a:buSzPct val="100000"/>
              <a:buFont typeface="Arial"/>
              <a:buChar char="●"/>
            </a:pPr>
            <a:r>
              <a:rPr lang="en" sz="1800" dirty="0"/>
              <a:t>Air </a:t>
            </a:r>
            <a:r>
              <a:rPr lang="en" sz="1800" dirty="0" smtClean="0"/>
              <a:t>Density – T = temperature</a:t>
            </a:r>
          </a:p>
          <a:p>
            <a:pPr marL="457200" lvl="0" indent="-317500" rtl="0">
              <a:spcBef>
                <a:spcPts val="0"/>
              </a:spcBef>
              <a:buClr>
                <a:srgbClr val="000000"/>
              </a:buClr>
              <a:buSzPct val="100000"/>
              <a:buFont typeface="Arial"/>
              <a:buChar char="●"/>
            </a:pPr>
            <a:r>
              <a:rPr lang="en" sz="1800" dirty="0" smtClean="0"/>
              <a:t>E = </a:t>
            </a:r>
            <a:r>
              <a:rPr lang="en" sz="1800" dirty="0"/>
              <a:t>elevation</a:t>
            </a:r>
          </a:p>
          <a:p>
            <a:pPr marL="457200" lvl="0" indent="-317500" rtl="0">
              <a:spcBef>
                <a:spcPts val="0"/>
              </a:spcBef>
              <a:buClr>
                <a:srgbClr val="000000"/>
              </a:buClr>
              <a:buSzPct val="100000"/>
              <a:buFont typeface="Arial"/>
              <a:buChar char="●"/>
            </a:pPr>
            <a:r>
              <a:rPr lang="en" sz="1800" dirty="0" smtClean="0"/>
              <a:t>Ap = </a:t>
            </a:r>
            <a:r>
              <a:rPr lang="en" sz="1800" dirty="0"/>
              <a:t>atmospheric pressure</a:t>
            </a:r>
          </a:p>
          <a:p>
            <a:pPr marL="457200" lvl="0" indent="-317500" rtl="0">
              <a:spcBef>
                <a:spcPts val="0"/>
              </a:spcBef>
              <a:buClr>
                <a:srgbClr val="000000"/>
              </a:buClr>
              <a:buSzPct val="100000"/>
              <a:buFont typeface="Arial"/>
              <a:buChar char="●"/>
            </a:pPr>
            <a:r>
              <a:rPr lang="en" sz="1800" dirty="0" smtClean="0"/>
              <a:t>M = </a:t>
            </a:r>
            <a:r>
              <a:rPr lang="en" sz="1800" dirty="0"/>
              <a:t>mass</a:t>
            </a:r>
          </a:p>
          <a:p>
            <a:pPr marL="457200" lvl="0" indent="-317500" rtl="0">
              <a:spcBef>
                <a:spcPts val="0"/>
              </a:spcBef>
              <a:buClr>
                <a:srgbClr val="000000"/>
              </a:buClr>
              <a:buSzPct val="100000"/>
              <a:buFont typeface="Arial"/>
              <a:buChar char="●"/>
            </a:pPr>
            <a:r>
              <a:rPr lang="en" sz="1800" dirty="0" smtClean="0"/>
              <a:t>P = </a:t>
            </a:r>
            <a:r>
              <a:rPr lang="en" sz="1800" dirty="0"/>
              <a:t>parachute size</a:t>
            </a:r>
          </a:p>
          <a:p>
            <a:pPr marL="457200" lvl="0" indent="-317500" rtl="0">
              <a:spcBef>
                <a:spcPts val="0"/>
              </a:spcBef>
              <a:buClr>
                <a:srgbClr val="000000"/>
              </a:buClr>
              <a:buSzPct val="100000"/>
              <a:buFont typeface="Arial"/>
              <a:buChar char="●"/>
            </a:pPr>
            <a:r>
              <a:rPr lang="en" sz="1800" dirty="0" smtClean="0"/>
              <a:t>Dr = </a:t>
            </a:r>
            <a:r>
              <a:rPr lang="en" sz="1800" dirty="0"/>
              <a:t>descent rate</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0" y="485051"/>
            <a:ext cx="8229600" cy="512400"/>
          </a:xfrm>
          <a:prstGeom prst="rect">
            <a:avLst/>
          </a:prstGeom>
        </p:spPr>
        <p:txBody>
          <a:bodyPr lIns="91425" tIns="91425" rIns="91425" bIns="91425" anchor="b" anchorCtr="0">
            <a:noAutofit/>
          </a:bodyPr>
          <a:lstStyle/>
          <a:p>
            <a:pPr algn="ctr">
              <a:spcBef>
                <a:spcPts val="0"/>
              </a:spcBef>
              <a:buNone/>
            </a:pPr>
            <a:r>
              <a:rPr lang="en" sz="4500"/>
              <a:t>Descent Rate Formula</a:t>
            </a:r>
          </a:p>
        </p:txBody>
      </p:sp>
      <p:sp>
        <p:nvSpPr>
          <p:cNvPr id="117" name="Shape 117"/>
          <p:cNvSpPr txBox="1"/>
          <p:nvPr/>
        </p:nvSpPr>
        <p:spPr>
          <a:xfrm>
            <a:off x="227325" y="1381000"/>
            <a:ext cx="4987500" cy="582000"/>
          </a:xfrm>
          <a:prstGeom prst="rect">
            <a:avLst/>
          </a:prstGeom>
          <a:noFill/>
          <a:ln>
            <a:noFill/>
          </a:ln>
        </p:spPr>
        <p:txBody>
          <a:bodyPr lIns="91425" tIns="91425" rIns="91425" bIns="91425" anchor="t" anchorCtr="0">
            <a:noAutofit/>
          </a:bodyPr>
          <a:lstStyle/>
          <a:p>
            <a:pPr>
              <a:spcBef>
                <a:spcPts val="0"/>
              </a:spcBef>
              <a:buNone/>
            </a:pPr>
            <a:r>
              <a:rPr lang="en" sz="1800" b="1" u="sng" dirty="0">
                <a:solidFill>
                  <a:schemeClr val="tx1"/>
                </a:solidFill>
              </a:rPr>
              <a:t>Final formula</a:t>
            </a:r>
            <a:r>
              <a:rPr lang="en" sz="1800" b="1" dirty="0">
                <a:solidFill>
                  <a:schemeClr val="tx1"/>
                </a:solidFill>
              </a:rPr>
              <a:t> (developed from data)</a:t>
            </a:r>
          </a:p>
        </p:txBody>
      </p:sp>
      <p:sp>
        <p:nvSpPr>
          <p:cNvPr id="118" name="Shape 118"/>
          <p:cNvSpPr txBox="1"/>
          <p:nvPr/>
        </p:nvSpPr>
        <p:spPr>
          <a:xfrm>
            <a:off x="4585350" y="1457987"/>
            <a:ext cx="4182899" cy="2227500"/>
          </a:xfrm>
          <a:prstGeom prst="rect">
            <a:avLst/>
          </a:prstGeom>
          <a:noFill/>
          <a:ln>
            <a:noFill/>
          </a:ln>
        </p:spPr>
        <p:txBody>
          <a:bodyPr lIns="91425" tIns="91425" rIns="91425" bIns="91425" anchor="t" anchorCtr="0">
            <a:noAutofit/>
          </a:bodyPr>
          <a:lstStyle/>
          <a:p>
            <a:pPr marL="457200" lvl="0" indent="-330200" rtl="0">
              <a:spcBef>
                <a:spcPts val="0"/>
              </a:spcBef>
              <a:buClr>
                <a:srgbClr val="000000"/>
              </a:buClr>
              <a:buSzPct val="100000"/>
              <a:buFont typeface="Arial"/>
              <a:buChar char="●"/>
            </a:pPr>
            <a:r>
              <a:rPr lang="en" sz="1800" b="1" dirty="0"/>
              <a:t>Descent</a:t>
            </a:r>
            <a:r>
              <a:rPr lang="en" sz="1800" dirty="0"/>
              <a:t> </a:t>
            </a:r>
            <a:r>
              <a:rPr lang="en" sz="1800" b="1" dirty="0"/>
              <a:t>Rate</a:t>
            </a:r>
            <a:r>
              <a:rPr lang="en" sz="1800" dirty="0"/>
              <a:t> in meters per second (m/s)</a:t>
            </a:r>
          </a:p>
          <a:p>
            <a:pPr marL="457200" lvl="0" indent="-330200" rtl="0">
              <a:spcBef>
                <a:spcPts val="0"/>
              </a:spcBef>
              <a:buClr>
                <a:srgbClr val="000000"/>
              </a:buClr>
              <a:buSzPct val="100000"/>
              <a:buFont typeface="Arial"/>
              <a:buChar char="●"/>
            </a:pPr>
            <a:r>
              <a:rPr lang="en" sz="1800" b="1" dirty="0"/>
              <a:t>M</a:t>
            </a:r>
            <a:r>
              <a:rPr lang="en" sz="1800" dirty="0"/>
              <a:t> = Mass in kilograms (kg)</a:t>
            </a:r>
          </a:p>
          <a:p>
            <a:pPr marL="457200" lvl="0" indent="-330200" rtl="0">
              <a:spcBef>
                <a:spcPts val="0"/>
              </a:spcBef>
              <a:buClr>
                <a:srgbClr val="000000"/>
              </a:buClr>
              <a:buSzPct val="100000"/>
              <a:buFont typeface="Arial"/>
              <a:buChar char="●"/>
            </a:pPr>
            <a:r>
              <a:rPr lang="en" sz="1800" b="1" dirty="0"/>
              <a:t>Para</a:t>
            </a:r>
            <a:r>
              <a:rPr lang="en" sz="1800" dirty="0"/>
              <a:t> = Parachute diameter in meters (m)</a:t>
            </a:r>
          </a:p>
          <a:p>
            <a:pPr marL="457200" lvl="0" indent="-330200" rtl="0">
              <a:spcBef>
                <a:spcPts val="0"/>
              </a:spcBef>
              <a:buClr>
                <a:srgbClr val="000000"/>
              </a:buClr>
              <a:buSzPct val="100000"/>
              <a:buFont typeface="Arial"/>
              <a:buChar char="●"/>
            </a:pPr>
            <a:r>
              <a:rPr lang="en" sz="1800" b="1" dirty="0"/>
              <a:t>T</a:t>
            </a:r>
            <a:r>
              <a:rPr lang="en" sz="1800" dirty="0"/>
              <a:t> = average temperature in Celsius (C°)</a:t>
            </a:r>
          </a:p>
          <a:p>
            <a:pPr marL="457200" lvl="0" indent="-330200" rtl="0">
              <a:spcBef>
                <a:spcPts val="0"/>
              </a:spcBef>
              <a:buClr>
                <a:srgbClr val="000000"/>
              </a:buClr>
              <a:buSzPct val="100000"/>
              <a:buFont typeface="Arial"/>
              <a:buChar char="●"/>
            </a:pPr>
            <a:r>
              <a:rPr lang="en" sz="1800" b="1" dirty="0"/>
              <a:t>P</a:t>
            </a:r>
            <a:r>
              <a:rPr lang="en" sz="1800" dirty="0"/>
              <a:t> = average Air Pressure in Pascals ([kg*m/s^2]/m^2)</a:t>
            </a:r>
          </a:p>
          <a:p>
            <a:pPr marL="457200" lvl="0" indent="-330200">
              <a:spcBef>
                <a:spcPts val="0"/>
              </a:spcBef>
              <a:buClr>
                <a:srgbClr val="000000"/>
              </a:buClr>
              <a:buSzPct val="100000"/>
              <a:buFont typeface="Arial"/>
              <a:buChar char="●"/>
            </a:pPr>
            <a:r>
              <a:rPr lang="en" sz="1800" b="1" dirty="0"/>
              <a:t>H</a:t>
            </a:r>
            <a:r>
              <a:rPr lang="en" sz="1800" dirty="0"/>
              <a:t> = </a:t>
            </a:r>
            <a:r>
              <a:rPr lang="en" sz="1800" dirty="0" smtClean="0"/>
              <a:t>average </a:t>
            </a:r>
            <a:r>
              <a:rPr lang="en" sz="1800" dirty="0"/>
              <a:t>relative humidity expressed as a decimal</a:t>
            </a:r>
          </a:p>
        </p:txBody>
      </p:sp>
      <p:pic>
        <p:nvPicPr>
          <p:cNvPr id="2" name="Picture 1"/>
          <p:cNvPicPr>
            <a:picLocks noChangeAspect="1"/>
          </p:cNvPicPr>
          <p:nvPr/>
        </p:nvPicPr>
        <p:blipFill rotWithShape="1">
          <a:blip r:embed="rId3"/>
          <a:srcRect l="17779" t="30655" r="36388" b="40173"/>
          <a:stretch/>
        </p:blipFill>
        <p:spPr>
          <a:xfrm>
            <a:off x="195575" y="2065907"/>
            <a:ext cx="4241540" cy="1516672"/>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Build/Test Plan</a:t>
            </a:r>
          </a:p>
        </p:txBody>
      </p:sp>
      <p:sp>
        <p:nvSpPr>
          <p:cNvPr id="125" name="Shape 125"/>
          <p:cNvSpPr txBox="1">
            <a:spLocks noGrp="1"/>
          </p:cNvSpPr>
          <p:nvPr>
            <p:ph type="body" idx="1"/>
          </p:nvPr>
        </p:nvSpPr>
        <p:spPr>
          <a:xfrm>
            <a:off x="457200" y="1354716"/>
            <a:ext cx="8229600" cy="3630300"/>
          </a:xfrm>
          <a:prstGeom prst="rect">
            <a:avLst/>
          </a:prstGeom>
        </p:spPr>
        <p:txBody>
          <a:bodyPr lIns="91425" tIns="91425" rIns="91425" bIns="91425" anchor="t" anchorCtr="0">
            <a:noAutofit/>
          </a:bodyPr>
          <a:lstStyle/>
          <a:p>
            <a:pPr rtl="0">
              <a:spcBef>
                <a:spcPts val="0"/>
              </a:spcBef>
              <a:buNone/>
            </a:pPr>
            <a:r>
              <a:rPr lang="en" sz="1800" b="1" dirty="0">
                <a:solidFill>
                  <a:schemeClr val="tx1"/>
                </a:solidFill>
                <a:latin typeface="+mj-lt"/>
                <a:ea typeface="Trebuchet MS"/>
                <a:cs typeface="Trebuchet MS"/>
                <a:sym typeface="Trebuchet MS"/>
              </a:rPr>
              <a:t>Mounting the S4</a:t>
            </a:r>
            <a:r>
              <a:rPr lang="en" b="1" dirty="0">
                <a:solidFill>
                  <a:schemeClr val="tx1"/>
                </a:solidFill>
                <a:latin typeface="+mj-lt"/>
                <a:ea typeface="Trebuchet MS"/>
                <a:cs typeface="Trebuchet MS"/>
                <a:sym typeface="Trebuchet MS"/>
              </a:rPr>
              <a:t> </a:t>
            </a:r>
            <a:r>
              <a:rPr lang="en" b="1" dirty="0" smtClean="0">
                <a:solidFill>
                  <a:schemeClr val="tx1"/>
                </a:solidFill>
                <a:latin typeface="+mj-lt"/>
                <a:ea typeface="Trebuchet MS"/>
                <a:cs typeface="Trebuchet MS"/>
                <a:sym typeface="Trebuchet MS"/>
              </a:rPr>
              <a:t>sensors</a:t>
            </a:r>
          </a:p>
          <a:p>
            <a:pPr rtl="0">
              <a:spcBef>
                <a:spcPts val="0"/>
              </a:spcBef>
              <a:buNone/>
            </a:pPr>
            <a:endParaRPr lang="en" b="1" dirty="0">
              <a:latin typeface="Trebuchet MS"/>
              <a:ea typeface="Trebuchet MS"/>
              <a:cs typeface="Trebuchet MS"/>
              <a:sym typeface="Trebuchet MS"/>
            </a:endParaRPr>
          </a:p>
          <a:p>
            <a:pPr marL="457200" lvl="0" indent="-342900" rtl="0">
              <a:spcBef>
                <a:spcPts val="0"/>
              </a:spcBef>
              <a:buClr>
                <a:srgbClr val="000000"/>
              </a:buClr>
              <a:buSzPct val="100000"/>
              <a:buFont typeface="Arial"/>
              <a:buChar char="●"/>
            </a:pPr>
            <a:r>
              <a:rPr lang="en" sz="1800" dirty="0">
                <a:solidFill>
                  <a:srgbClr val="000000"/>
                </a:solidFill>
                <a:latin typeface="Arial" panose="020B0604020202020204" pitchFamily="34" charset="0"/>
                <a:ea typeface="Trebuchet MS"/>
                <a:cs typeface="Arial" panose="020B0604020202020204" pitchFamily="34" charset="0"/>
                <a:sym typeface="Trebuchet MS"/>
              </a:rPr>
              <a:t>2 sensors</a:t>
            </a:r>
          </a:p>
          <a:p>
            <a:pPr marL="457200" lvl="0" indent="-342900" rtl="0">
              <a:spcBef>
                <a:spcPts val="0"/>
              </a:spcBef>
              <a:buClr>
                <a:srgbClr val="000000"/>
              </a:buClr>
              <a:buSzPct val="100000"/>
              <a:buFont typeface="Arial"/>
              <a:buChar char="●"/>
            </a:pPr>
            <a:r>
              <a:rPr lang="en" dirty="0">
                <a:solidFill>
                  <a:srgbClr val="000000"/>
                </a:solidFill>
                <a:latin typeface="Arial" panose="020B0604020202020204" pitchFamily="34" charset="0"/>
                <a:ea typeface="Trebuchet MS"/>
                <a:cs typeface="Arial" panose="020B0604020202020204" pitchFamily="34" charset="0"/>
                <a:sym typeface="Trebuchet MS"/>
              </a:rPr>
              <a:t>Custom payload Rack</a:t>
            </a:r>
          </a:p>
          <a:p>
            <a:pPr marL="914400" lvl="1" indent="-342900" rtl="0">
              <a:spcBef>
                <a:spcPts val="0"/>
              </a:spcBef>
              <a:buClr>
                <a:srgbClr val="000000"/>
              </a:buClr>
              <a:buSzPct val="100000"/>
              <a:buFont typeface="Courier New"/>
              <a:buChar char="o"/>
            </a:pPr>
            <a:r>
              <a:rPr lang="en" dirty="0">
                <a:solidFill>
                  <a:srgbClr val="000000"/>
                </a:solidFill>
                <a:latin typeface="Arial" panose="020B0604020202020204" pitchFamily="34" charset="0"/>
                <a:ea typeface="Trebuchet MS"/>
                <a:cs typeface="Arial" panose="020B0604020202020204" pitchFamily="34" charset="0"/>
                <a:sym typeface="Trebuchet MS"/>
              </a:rPr>
              <a:t>2 x</a:t>
            </a:r>
            <a:r>
              <a:rPr lang="en" sz="1800" dirty="0">
                <a:solidFill>
                  <a:srgbClr val="000000"/>
                </a:solidFill>
                <a:latin typeface="Arial" panose="020B0604020202020204" pitchFamily="34" charset="0"/>
                <a:ea typeface="Trebuchet MS"/>
                <a:cs typeface="Arial" panose="020B0604020202020204" pitchFamily="34" charset="0"/>
                <a:sym typeface="Trebuchet MS"/>
              </a:rPr>
              <a:t> ¼” rods,each 15” long with a bulkhead</a:t>
            </a:r>
          </a:p>
          <a:p>
            <a:pPr marL="457200" lvl="0" indent="-342900" rtl="0">
              <a:spcBef>
                <a:spcPts val="0"/>
              </a:spcBef>
              <a:buClr>
                <a:srgbClr val="000000"/>
              </a:buClr>
              <a:buSzPct val="100000"/>
              <a:buFont typeface="Arial"/>
              <a:buChar char="●"/>
            </a:pPr>
            <a:r>
              <a:rPr lang="en" sz="1800" dirty="0">
                <a:solidFill>
                  <a:srgbClr val="000000"/>
                </a:solidFill>
                <a:latin typeface="Arial" panose="020B0604020202020204" pitchFamily="34" charset="0"/>
                <a:ea typeface="Trebuchet MS"/>
                <a:cs typeface="Arial" panose="020B0604020202020204" pitchFamily="34" charset="0"/>
                <a:sym typeface="Trebuchet MS"/>
              </a:rPr>
              <a:t>S4 boards will be mounted between these two bulkheads</a:t>
            </a:r>
          </a:p>
          <a:p>
            <a:pPr>
              <a:spcBef>
                <a:spcPts val="0"/>
              </a:spcBef>
              <a:buNone/>
            </a:pPr>
            <a:endParaRPr sz="1200" u="sng" dirty="0">
              <a:latin typeface="Times New Roman"/>
              <a:ea typeface="Times New Roman"/>
              <a:cs typeface="Times New Roman"/>
              <a:sym typeface="Times New Roman"/>
            </a:endParaRPr>
          </a:p>
        </p:txBody>
      </p:sp>
      <p:pic>
        <p:nvPicPr>
          <p:cNvPr id="126" name="Shape 126"/>
          <p:cNvPicPr preferRelativeResize="0"/>
          <p:nvPr/>
        </p:nvPicPr>
        <p:blipFill>
          <a:blip r:embed="rId3">
            <a:alphaModFix/>
          </a:blip>
          <a:stretch>
            <a:fillRect/>
          </a:stretch>
        </p:blipFill>
        <p:spPr>
          <a:xfrm>
            <a:off x="533400" y="3333750"/>
            <a:ext cx="3730752" cy="1219200"/>
          </a:xfrm>
          <a:prstGeom prst="rect">
            <a:avLst/>
          </a:prstGeom>
          <a:noFill/>
          <a:ln>
            <a:noFill/>
          </a:ln>
        </p:spPr>
      </p:pic>
      <p:pic>
        <p:nvPicPr>
          <p:cNvPr id="127" name="Shape 127"/>
          <p:cNvPicPr preferRelativeResize="0"/>
          <p:nvPr/>
        </p:nvPicPr>
        <p:blipFill>
          <a:blip r:embed="rId4">
            <a:alphaModFix/>
          </a:blip>
          <a:stretch>
            <a:fillRect/>
          </a:stretch>
        </p:blipFill>
        <p:spPr>
          <a:xfrm>
            <a:off x="4495800" y="3322266"/>
            <a:ext cx="3765893" cy="123068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Build/Test Plan</a:t>
            </a:r>
          </a:p>
        </p:txBody>
      </p:sp>
      <p:sp>
        <p:nvSpPr>
          <p:cNvPr id="133" name="Shape 133"/>
          <p:cNvSpPr txBox="1">
            <a:spLocks noGrp="1"/>
          </p:cNvSpPr>
          <p:nvPr>
            <p:ph type="body" idx="1"/>
          </p:nvPr>
        </p:nvSpPr>
        <p:spPr>
          <a:xfrm>
            <a:off x="310725" y="1290941"/>
            <a:ext cx="8229600" cy="3630300"/>
          </a:xfrm>
          <a:prstGeom prst="rect">
            <a:avLst/>
          </a:prstGeom>
        </p:spPr>
        <p:txBody>
          <a:bodyPr lIns="91425" tIns="91425" rIns="91425" bIns="91425" anchor="t" anchorCtr="0">
            <a:noAutofit/>
          </a:bodyPr>
          <a:lstStyle/>
          <a:p>
            <a:pPr lvl="0" rtl="0">
              <a:spcBef>
                <a:spcPts val="0"/>
              </a:spcBef>
              <a:buNone/>
            </a:pPr>
            <a:r>
              <a:rPr lang="en" sz="1800" u="sng" dirty="0">
                <a:solidFill>
                  <a:srgbClr val="000000"/>
                </a:solidFill>
              </a:rPr>
              <a:t>Payload Section</a:t>
            </a:r>
          </a:p>
          <a:p>
            <a:pPr marL="914400" lvl="0" indent="-317500" rtl="0">
              <a:spcBef>
                <a:spcPts val="0"/>
              </a:spcBef>
              <a:buClr>
                <a:srgbClr val="000000"/>
              </a:buClr>
              <a:buSzPct val="100000"/>
              <a:buFont typeface="Arial"/>
              <a:buChar char="●"/>
            </a:pPr>
            <a:r>
              <a:rPr lang="en" sz="1400" dirty="0">
                <a:solidFill>
                  <a:srgbClr val="000000"/>
                </a:solidFill>
              </a:rPr>
              <a:t>4” Diameter, 1’11” long</a:t>
            </a:r>
          </a:p>
          <a:p>
            <a:pPr marL="914400" lvl="0" indent="-317500" rtl="0">
              <a:spcBef>
                <a:spcPts val="0"/>
              </a:spcBef>
              <a:buClr>
                <a:srgbClr val="000000"/>
              </a:buClr>
              <a:buSzPct val="100000"/>
              <a:buFont typeface="Arial"/>
              <a:buChar char="●"/>
            </a:pPr>
            <a:r>
              <a:rPr lang="en" sz="1400" dirty="0">
                <a:solidFill>
                  <a:srgbClr val="000000"/>
                </a:solidFill>
              </a:rPr>
              <a:t>20” ogive nose cone</a:t>
            </a:r>
          </a:p>
          <a:p>
            <a:pPr marL="914400" lvl="0" indent="-317500" rtl="0">
              <a:spcBef>
                <a:spcPts val="0"/>
              </a:spcBef>
              <a:buClr>
                <a:srgbClr val="000000"/>
              </a:buClr>
              <a:buSzPct val="100000"/>
              <a:buFont typeface="Arial"/>
              <a:buChar char="●"/>
            </a:pPr>
            <a:r>
              <a:rPr lang="en" sz="1400" dirty="0">
                <a:solidFill>
                  <a:srgbClr val="000000"/>
                </a:solidFill>
              </a:rPr>
              <a:t>Six pressure sensing holes</a:t>
            </a:r>
          </a:p>
          <a:p>
            <a:pPr marL="0" lvl="0" indent="0" rtl="0">
              <a:spcBef>
                <a:spcPts val="0"/>
              </a:spcBef>
              <a:buNone/>
            </a:pPr>
            <a:endParaRPr sz="1400" dirty="0">
              <a:solidFill>
                <a:srgbClr val="000000"/>
              </a:solidFill>
            </a:endParaRPr>
          </a:p>
          <a:p>
            <a:pPr rtl="0">
              <a:spcBef>
                <a:spcPts val="0"/>
              </a:spcBef>
              <a:buNone/>
            </a:pPr>
            <a:r>
              <a:rPr lang="en" u="sng" dirty="0">
                <a:solidFill>
                  <a:srgbClr val="000000"/>
                </a:solidFill>
              </a:rPr>
              <a:t>Booster Section</a:t>
            </a:r>
          </a:p>
          <a:p>
            <a:pPr marL="914400" lvl="0" indent="-317500" rtl="0">
              <a:spcBef>
                <a:spcPts val="0"/>
              </a:spcBef>
              <a:buClr>
                <a:srgbClr val="000000"/>
              </a:buClr>
              <a:buSzPct val="100000"/>
              <a:buFont typeface="Arial"/>
              <a:buChar char="●"/>
            </a:pPr>
            <a:r>
              <a:rPr lang="en" sz="1400" dirty="0">
                <a:solidFill>
                  <a:srgbClr val="000000"/>
                </a:solidFill>
              </a:rPr>
              <a:t>33” in length</a:t>
            </a:r>
          </a:p>
          <a:p>
            <a:pPr marL="914400" lvl="0" indent="-317500" rtl="0">
              <a:spcBef>
                <a:spcPts val="0"/>
              </a:spcBef>
              <a:buClr>
                <a:srgbClr val="000000"/>
              </a:buClr>
              <a:buSzPct val="100000"/>
              <a:buFont typeface="Arial"/>
              <a:buChar char="●"/>
            </a:pPr>
            <a:r>
              <a:rPr lang="en" sz="1400" dirty="0">
                <a:solidFill>
                  <a:srgbClr val="000000"/>
                </a:solidFill>
              </a:rPr>
              <a:t>outer diameter 4”</a:t>
            </a:r>
          </a:p>
          <a:p>
            <a:pPr marL="914400" lvl="0" indent="-317500" rtl="0">
              <a:spcBef>
                <a:spcPts val="0"/>
              </a:spcBef>
              <a:buClr>
                <a:srgbClr val="000000"/>
              </a:buClr>
              <a:buSzPct val="100000"/>
              <a:buFont typeface="Arial"/>
              <a:buChar char="●"/>
            </a:pPr>
            <a:r>
              <a:rPr lang="en" sz="1400" dirty="0">
                <a:solidFill>
                  <a:srgbClr val="000000"/>
                </a:solidFill>
              </a:rPr>
              <a:t>38mm motor mount</a:t>
            </a:r>
          </a:p>
          <a:p>
            <a:pPr marL="914400" lvl="0" indent="-317500" rtl="0">
              <a:spcBef>
                <a:spcPts val="0"/>
              </a:spcBef>
              <a:buClr>
                <a:srgbClr val="000000"/>
              </a:buClr>
              <a:buSzPct val="100000"/>
              <a:buFont typeface="Arial"/>
              <a:buChar char="●"/>
            </a:pPr>
            <a:r>
              <a:rPr lang="en" sz="1400" dirty="0">
                <a:solidFill>
                  <a:srgbClr val="000000"/>
                </a:solidFill>
              </a:rPr>
              <a:t>36in parachute </a:t>
            </a:r>
          </a:p>
        </p:txBody>
      </p:sp>
      <p:pic>
        <p:nvPicPr>
          <p:cNvPr id="134" name="Shape 134"/>
          <p:cNvPicPr preferRelativeResize="0"/>
          <p:nvPr/>
        </p:nvPicPr>
        <p:blipFill>
          <a:blip r:embed="rId3">
            <a:alphaModFix/>
          </a:blip>
          <a:stretch>
            <a:fillRect/>
          </a:stretch>
        </p:blipFill>
        <p:spPr>
          <a:xfrm>
            <a:off x="4023350" y="1851900"/>
            <a:ext cx="3749350" cy="28120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101100"/>
            <a:ext cx="7315499" cy="1013999"/>
          </a:xfrm>
          <a:prstGeom prst="rect">
            <a:avLst/>
          </a:prstGeom>
        </p:spPr>
        <p:txBody>
          <a:bodyPr lIns="91425" tIns="91425" rIns="91425" bIns="91425" anchor="b" anchorCtr="0">
            <a:noAutofit/>
          </a:bodyPr>
          <a:lstStyle/>
          <a:p>
            <a:pPr>
              <a:spcBef>
                <a:spcPts val="0"/>
              </a:spcBef>
              <a:buNone/>
            </a:pPr>
            <a:r>
              <a:rPr lang="en"/>
              <a:t>Data Measurement</a:t>
            </a:r>
          </a:p>
        </p:txBody>
      </p:sp>
      <p:sp>
        <p:nvSpPr>
          <p:cNvPr id="140" name="Shape 140"/>
          <p:cNvSpPr txBox="1">
            <a:spLocks noGrp="1"/>
          </p:cNvSpPr>
          <p:nvPr>
            <p:ph type="body" idx="1"/>
          </p:nvPr>
        </p:nvSpPr>
        <p:spPr>
          <a:xfrm>
            <a:off x="228600" y="1352550"/>
            <a:ext cx="8229600" cy="3630300"/>
          </a:xfrm>
          <a:prstGeom prst="rect">
            <a:avLst/>
          </a:prstGeom>
        </p:spPr>
        <p:txBody>
          <a:bodyPr lIns="91425" tIns="91425" rIns="91425" bIns="91425" anchor="t" anchorCtr="0">
            <a:noAutofit/>
          </a:bodyPr>
          <a:lstStyle/>
          <a:p>
            <a:pPr rtl="0">
              <a:spcBef>
                <a:spcPts val="0"/>
              </a:spcBef>
              <a:buNone/>
            </a:pPr>
            <a:r>
              <a:rPr lang="en" dirty="0">
                <a:solidFill>
                  <a:srgbClr val="000000"/>
                </a:solidFill>
                <a:latin typeface="Arial" panose="020B0604020202020204" pitchFamily="34" charset="0"/>
                <a:ea typeface="Verdana"/>
                <a:cs typeface="Arial" panose="020B0604020202020204" pitchFamily="34" charset="0"/>
                <a:sym typeface="Verdana"/>
              </a:rPr>
              <a:t>To test this </a:t>
            </a:r>
            <a:r>
              <a:rPr lang="en" dirty="0" smtClean="0">
                <a:solidFill>
                  <a:srgbClr val="000000"/>
                </a:solidFill>
                <a:latin typeface="Arial" panose="020B0604020202020204" pitchFamily="34" charset="0"/>
                <a:ea typeface="Verdana"/>
                <a:cs typeface="Arial" panose="020B0604020202020204" pitchFamily="34" charset="0"/>
                <a:sym typeface="Verdana"/>
              </a:rPr>
              <a:t>hypothesis… </a:t>
            </a:r>
          </a:p>
          <a:p>
            <a:pPr rtl="0">
              <a:spcBef>
                <a:spcPts val="0"/>
              </a:spcBef>
              <a:buNone/>
            </a:pPr>
            <a:endParaRPr lang="en" dirty="0">
              <a:solidFill>
                <a:srgbClr val="000000"/>
              </a:solidFill>
              <a:latin typeface="Arial" panose="020B0604020202020204" pitchFamily="34" charset="0"/>
              <a:ea typeface="Verdana"/>
              <a:cs typeface="Arial" panose="020B0604020202020204" pitchFamily="34" charset="0"/>
              <a:sym typeface="Verdana"/>
            </a:endParaRPr>
          </a:p>
          <a:p>
            <a:pPr marL="285750" lvl="1" indent="-285750">
              <a:buFont typeface="Arial" panose="020B0604020202020204" pitchFamily="34" charset="0"/>
              <a:buChar char="•"/>
            </a:pPr>
            <a:r>
              <a:rPr lang="en" dirty="0" smtClean="0">
                <a:solidFill>
                  <a:srgbClr val="000000"/>
                </a:solidFill>
                <a:latin typeface="Arial" panose="020B0604020202020204" pitchFamily="34" charset="0"/>
                <a:ea typeface="Verdana"/>
                <a:cs typeface="Arial" panose="020B0604020202020204" pitchFamily="34" charset="0"/>
                <a:sym typeface="Verdana"/>
              </a:rPr>
              <a:t>Rocket Stats</a:t>
            </a:r>
            <a:endParaRPr lang="en" dirty="0">
              <a:solidFill>
                <a:srgbClr val="000000"/>
              </a:solidFill>
              <a:latin typeface="Arial" panose="020B0604020202020204" pitchFamily="34" charset="0"/>
              <a:ea typeface="Verdana"/>
              <a:cs typeface="Arial" panose="020B0604020202020204" pitchFamily="34" charset="0"/>
              <a:sym typeface="Verdana"/>
            </a:endParaRPr>
          </a:p>
          <a:p>
            <a:pPr marL="285750" lvl="1" indent="-285750">
              <a:buFont typeface="Arial" panose="020B0604020202020204" pitchFamily="34" charset="0"/>
              <a:buChar char="•"/>
            </a:pPr>
            <a:r>
              <a:rPr lang="en" dirty="0" smtClean="0">
                <a:solidFill>
                  <a:srgbClr val="000000"/>
                </a:solidFill>
                <a:latin typeface="Arial" panose="020B0604020202020204" pitchFamily="34" charset="0"/>
                <a:ea typeface="Verdana"/>
                <a:cs typeface="Arial" panose="020B0604020202020204" pitchFamily="34" charset="0"/>
                <a:sym typeface="Verdana"/>
              </a:rPr>
              <a:t>Atmospheric Conditions:</a:t>
            </a:r>
          </a:p>
          <a:p>
            <a:pPr lvl="1"/>
            <a:endParaRPr lang="en" dirty="0">
              <a:solidFill>
                <a:srgbClr val="000000"/>
              </a:solidFill>
              <a:latin typeface="Arial" panose="020B0604020202020204" pitchFamily="34" charset="0"/>
              <a:ea typeface="Verdana"/>
              <a:cs typeface="Arial" panose="020B0604020202020204" pitchFamily="34" charset="0"/>
              <a:sym typeface="Verdana"/>
            </a:endParaRPr>
          </a:p>
          <a:p>
            <a:pPr marL="457200" lvl="2" indent="-304800">
              <a:buClr>
                <a:srgbClr val="000000"/>
              </a:buClr>
              <a:buFont typeface="Arial"/>
              <a:buChar char="●"/>
            </a:pPr>
            <a:r>
              <a:rPr lang="en" dirty="0">
                <a:solidFill>
                  <a:srgbClr val="000000"/>
                </a:solidFill>
                <a:latin typeface="Arial" panose="020B0604020202020204" pitchFamily="34" charset="0"/>
                <a:ea typeface="Verdana"/>
                <a:cs typeface="Arial" panose="020B0604020202020204" pitchFamily="34" charset="0"/>
                <a:sym typeface="Verdana"/>
              </a:rPr>
              <a:t>Barometer</a:t>
            </a:r>
          </a:p>
          <a:p>
            <a:pPr marL="457200" lvl="1" indent="-304800">
              <a:buClr>
                <a:srgbClr val="000000"/>
              </a:buClr>
              <a:buFont typeface="Arial"/>
              <a:buChar char="●"/>
            </a:pPr>
            <a:r>
              <a:rPr lang="en" dirty="0">
                <a:solidFill>
                  <a:srgbClr val="000000"/>
                </a:solidFill>
                <a:latin typeface="Arial" panose="020B0604020202020204" pitchFamily="34" charset="0"/>
                <a:ea typeface="Verdana"/>
                <a:cs typeface="Arial" panose="020B0604020202020204" pitchFamily="34" charset="0"/>
                <a:sym typeface="Verdana"/>
              </a:rPr>
              <a:t>Temperature Sensor </a:t>
            </a:r>
          </a:p>
          <a:p>
            <a:pPr marL="457200" lvl="0" indent="-304800" rtl="0">
              <a:spcBef>
                <a:spcPts val="0"/>
              </a:spcBef>
              <a:buClr>
                <a:srgbClr val="000000"/>
              </a:buClr>
              <a:buSzPct val="100000"/>
              <a:buFont typeface="Arial"/>
              <a:buChar char="●"/>
            </a:pPr>
            <a:r>
              <a:rPr lang="en" dirty="0">
                <a:solidFill>
                  <a:srgbClr val="000000"/>
                </a:solidFill>
                <a:latin typeface="Arial" panose="020B0604020202020204" pitchFamily="34" charset="0"/>
                <a:ea typeface="Verdana"/>
                <a:cs typeface="Arial" panose="020B0604020202020204" pitchFamily="34" charset="0"/>
                <a:sym typeface="Verdana"/>
              </a:rPr>
              <a:t>Humidity Sensor </a:t>
            </a:r>
            <a:endParaRPr lang="en" dirty="0" smtClean="0">
              <a:solidFill>
                <a:srgbClr val="000000"/>
              </a:solidFill>
              <a:latin typeface="Arial" panose="020B0604020202020204" pitchFamily="34" charset="0"/>
              <a:ea typeface="Verdana"/>
              <a:cs typeface="Arial" panose="020B0604020202020204" pitchFamily="34" charset="0"/>
              <a:sym typeface="Verdana"/>
            </a:endParaRPr>
          </a:p>
          <a:p>
            <a:pPr marL="152400" lvl="0" rtl="0">
              <a:spcBef>
                <a:spcPts val="0"/>
              </a:spcBef>
              <a:buClr>
                <a:srgbClr val="000000"/>
              </a:buClr>
              <a:buSzPct val="100000"/>
            </a:pPr>
            <a:endParaRPr lang="en" dirty="0">
              <a:solidFill>
                <a:srgbClr val="000000"/>
              </a:solidFill>
              <a:latin typeface="Arial" panose="020B0604020202020204" pitchFamily="34" charset="0"/>
              <a:ea typeface="Verdana"/>
              <a:cs typeface="Arial" panose="020B0604020202020204" pitchFamily="34" charset="0"/>
              <a:sym typeface="Verdana"/>
            </a:endParaRPr>
          </a:p>
          <a:p>
            <a:pPr marL="457200" lvl="0" indent="-304800" rtl="0">
              <a:spcBef>
                <a:spcPts val="0"/>
              </a:spcBef>
              <a:buClr>
                <a:srgbClr val="000000"/>
              </a:buClr>
              <a:buSzPct val="100000"/>
              <a:buFont typeface="Arial"/>
              <a:buChar char="●"/>
            </a:pPr>
            <a:r>
              <a:rPr lang="en" dirty="0">
                <a:solidFill>
                  <a:srgbClr val="000000"/>
                </a:solidFill>
                <a:latin typeface="Arial" panose="020B0604020202020204" pitchFamily="34" charset="0"/>
                <a:ea typeface="Verdana"/>
                <a:cs typeface="Arial" panose="020B0604020202020204" pitchFamily="34" charset="0"/>
                <a:sym typeface="Verdana"/>
              </a:rPr>
              <a:t>Sensors take data every second</a:t>
            </a:r>
          </a:p>
          <a:p>
            <a:pPr lvl="0">
              <a:spcBef>
                <a:spcPts val="0"/>
              </a:spcBef>
              <a:buNone/>
            </a:pPr>
            <a:endParaRPr sz="1200" dirty="0">
              <a:solidFill>
                <a:srgbClr val="000000"/>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39750" y="62575"/>
            <a:ext cx="7315499" cy="1013999"/>
          </a:xfrm>
          <a:prstGeom prst="rect">
            <a:avLst/>
          </a:prstGeom>
        </p:spPr>
        <p:txBody>
          <a:bodyPr lIns="91425" tIns="91425" rIns="91425" bIns="91425" anchor="b" anchorCtr="0">
            <a:noAutofit/>
          </a:bodyPr>
          <a:lstStyle/>
          <a:p>
            <a:pPr algn="ctr">
              <a:spcBef>
                <a:spcPts val="0"/>
              </a:spcBef>
              <a:buNone/>
            </a:pPr>
            <a:r>
              <a:rPr lang="en" sz="4800"/>
              <a:t>Data Analysis Plan</a:t>
            </a:r>
          </a:p>
        </p:txBody>
      </p:sp>
      <p:sp>
        <p:nvSpPr>
          <p:cNvPr id="146" name="Shape 146"/>
          <p:cNvSpPr txBox="1">
            <a:spLocks noGrp="1"/>
          </p:cNvSpPr>
          <p:nvPr>
            <p:ph type="body" idx="1"/>
          </p:nvPr>
        </p:nvSpPr>
        <p:spPr>
          <a:xfrm>
            <a:off x="237075" y="1461775"/>
            <a:ext cx="7064399" cy="2664300"/>
          </a:xfrm>
          <a:prstGeom prst="rect">
            <a:avLst/>
          </a:prstGeom>
        </p:spPr>
        <p:txBody>
          <a:bodyPr lIns="91425" tIns="91425" rIns="91425" bIns="91425" anchor="t" anchorCtr="0">
            <a:noAutofit/>
          </a:bodyPr>
          <a:lstStyle/>
          <a:p>
            <a:pPr lvl="0" rtl="0">
              <a:spcBef>
                <a:spcPts val="0"/>
              </a:spcBef>
              <a:buNone/>
            </a:pPr>
            <a:r>
              <a:rPr lang="en" sz="1400">
                <a:latin typeface="Times New Roman"/>
                <a:ea typeface="Times New Roman"/>
                <a:cs typeface="Times New Roman"/>
                <a:sym typeface="Times New Roman"/>
              </a:rPr>
              <a:t> </a:t>
            </a:r>
          </a:p>
        </p:txBody>
      </p:sp>
      <p:sp>
        <p:nvSpPr>
          <p:cNvPr id="147" name="Shape 147"/>
          <p:cNvSpPr txBox="1"/>
          <p:nvPr/>
        </p:nvSpPr>
        <p:spPr>
          <a:xfrm>
            <a:off x="152400" y="1372950"/>
            <a:ext cx="8325000" cy="2875200"/>
          </a:xfrm>
          <a:prstGeom prst="rect">
            <a:avLst/>
          </a:prstGeom>
          <a:noFill/>
          <a:ln>
            <a:noFill/>
          </a:ln>
        </p:spPr>
        <p:txBody>
          <a:bodyPr lIns="91425" tIns="91425" rIns="91425" bIns="91425" anchor="t" anchorCtr="0">
            <a:noAutofit/>
          </a:bodyPr>
          <a:lstStyle/>
          <a:p>
            <a:pPr marL="139700" lvl="0" rtl="0">
              <a:spcBef>
                <a:spcPts val="0"/>
              </a:spcBef>
              <a:buClr>
                <a:srgbClr val="000000"/>
              </a:buClr>
              <a:buSzPct val="100000"/>
            </a:pPr>
            <a:r>
              <a:rPr lang="en" sz="1800" dirty="0" smtClean="0"/>
              <a:t>Data Analysis Procedure</a:t>
            </a:r>
          </a:p>
          <a:p>
            <a:pPr marL="139700" lvl="0" rtl="0">
              <a:spcBef>
                <a:spcPts val="0"/>
              </a:spcBef>
              <a:buClr>
                <a:srgbClr val="000000"/>
              </a:buClr>
              <a:buSzPct val="100000"/>
            </a:pPr>
            <a:endParaRPr lang="en" sz="1800" dirty="0" smtClean="0"/>
          </a:p>
          <a:p>
            <a:pPr marL="457200" lvl="0" indent="-317500" rtl="0">
              <a:spcBef>
                <a:spcPts val="0"/>
              </a:spcBef>
              <a:buClr>
                <a:srgbClr val="000000"/>
              </a:buClr>
              <a:buSzPct val="100000"/>
              <a:buFont typeface="Arial"/>
              <a:buChar char="●"/>
            </a:pPr>
            <a:r>
              <a:rPr lang="en" sz="1800" dirty="0" smtClean="0"/>
              <a:t>Step 1 : Convert to Excel</a:t>
            </a:r>
          </a:p>
          <a:p>
            <a:pPr marL="457200" lvl="0" indent="-317500" rtl="0">
              <a:spcBef>
                <a:spcPts val="0"/>
              </a:spcBef>
              <a:buClr>
                <a:srgbClr val="000000"/>
              </a:buClr>
              <a:buSzPct val="100000"/>
              <a:buFont typeface="Arial"/>
              <a:buChar char="●"/>
            </a:pPr>
            <a:r>
              <a:rPr lang="en" sz="1800" dirty="0" smtClean="0"/>
              <a:t>Step 2 : Convert pressure to altitude (-8240ln(P)/101325)</a:t>
            </a:r>
          </a:p>
          <a:p>
            <a:pPr marL="457200" lvl="0" indent="-317500" rtl="0">
              <a:spcBef>
                <a:spcPts val="0"/>
              </a:spcBef>
              <a:buClr>
                <a:srgbClr val="000000"/>
              </a:buClr>
              <a:buSzPct val="100000"/>
              <a:buFont typeface="Arial"/>
              <a:buChar char="●"/>
            </a:pPr>
            <a:r>
              <a:rPr lang="en" sz="1800" dirty="0" smtClean="0"/>
              <a:t>Step 3 : Graph the altitude to find slope</a:t>
            </a:r>
          </a:p>
          <a:p>
            <a:pPr marL="457200" lvl="0" indent="-317500" rtl="0">
              <a:spcBef>
                <a:spcPts val="0"/>
              </a:spcBef>
              <a:buClr>
                <a:srgbClr val="000000"/>
              </a:buClr>
              <a:buSzPct val="100000"/>
              <a:buFont typeface="Arial"/>
              <a:buChar char="●"/>
            </a:pPr>
            <a:r>
              <a:rPr lang="en" sz="1800" dirty="0" smtClean="0"/>
              <a:t>Step 4 : Calculate theoretical descent rate</a:t>
            </a:r>
          </a:p>
          <a:p>
            <a:pPr marL="457200" lvl="0" indent="-317500" rtl="0">
              <a:spcBef>
                <a:spcPts val="0"/>
              </a:spcBef>
              <a:buClr>
                <a:srgbClr val="000000"/>
              </a:buClr>
              <a:buSzPct val="100000"/>
              <a:buFont typeface="Arial"/>
              <a:buChar char="●"/>
            </a:pPr>
            <a:r>
              <a:rPr lang="en" sz="1800" dirty="0" smtClean="0"/>
              <a:t>Step 5 : Calculate percent error</a:t>
            </a:r>
            <a:endParaRPr lang="en" sz="1800" dirty="0"/>
          </a:p>
          <a:p>
            <a:pPr marL="139700" lvl="0" rtl="0">
              <a:spcBef>
                <a:spcPts val="0"/>
              </a:spcBef>
              <a:buClr>
                <a:srgbClr val="000000"/>
              </a:buClr>
              <a:buSzPct val="100000"/>
            </a:pPr>
            <a:endParaRPr lang="en" sz="1800" dirty="0" smtClean="0"/>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0" y="485051"/>
            <a:ext cx="8229600" cy="512400"/>
          </a:xfrm>
          <a:prstGeom prst="rect">
            <a:avLst/>
          </a:prstGeom>
        </p:spPr>
        <p:txBody>
          <a:bodyPr lIns="91425" tIns="91425" rIns="91425" bIns="91425" anchor="b" anchorCtr="0">
            <a:noAutofit/>
          </a:bodyPr>
          <a:lstStyle/>
          <a:p>
            <a:pPr algn="ctr">
              <a:spcBef>
                <a:spcPts val="0"/>
              </a:spcBef>
              <a:buNone/>
            </a:pPr>
            <a:r>
              <a:rPr lang="en" sz="4500"/>
              <a:t>Descent Rate Formula</a:t>
            </a:r>
          </a:p>
        </p:txBody>
      </p:sp>
      <p:sp>
        <p:nvSpPr>
          <p:cNvPr id="117" name="Shape 117"/>
          <p:cNvSpPr txBox="1"/>
          <p:nvPr/>
        </p:nvSpPr>
        <p:spPr>
          <a:xfrm>
            <a:off x="227325" y="1381000"/>
            <a:ext cx="4987500" cy="582000"/>
          </a:xfrm>
          <a:prstGeom prst="rect">
            <a:avLst/>
          </a:prstGeom>
          <a:noFill/>
          <a:ln>
            <a:noFill/>
          </a:ln>
        </p:spPr>
        <p:txBody>
          <a:bodyPr lIns="91425" tIns="91425" rIns="91425" bIns="91425" anchor="t" anchorCtr="0">
            <a:noAutofit/>
          </a:bodyPr>
          <a:lstStyle/>
          <a:p>
            <a:pPr>
              <a:spcBef>
                <a:spcPts val="0"/>
              </a:spcBef>
              <a:buNone/>
            </a:pPr>
            <a:r>
              <a:rPr lang="en" sz="1800" b="1" u="sng" dirty="0">
                <a:solidFill>
                  <a:schemeClr val="tx1"/>
                </a:solidFill>
              </a:rPr>
              <a:t>Final formula</a:t>
            </a:r>
            <a:r>
              <a:rPr lang="en" sz="1800" b="1" dirty="0">
                <a:solidFill>
                  <a:schemeClr val="tx1"/>
                </a:solidFill>
              </a:rPr>
              <a:t> (developed from data)</a:t>
            </a:r>
          </a:p>
        </p:txBody>
      </p:sp>
      <p:sp>
        <p:nvSpPr>
          <p:cNvPr id="118" name="Shape 118"/>
          <p:cNvSpPr txBox="1"/>
          <p:nvPr/>
        </p:nvSpPr>
        <p:spPr>
          <a:xfrm>
            <a:off x="4585350" y="1457987"/>
            <a:ext cx="4182899" cy="2227500"/>
          </a:xfrm>
          <a:prstGeom prst="rect">
            <a:avLst/>
          </a:prstGeom>
          <a:noFill/>
          <a:ln>
            <a:noFill/>
          </a:ln>
        </p:spPr>
        <p:txBody>
          <a:bodyPr lIns="91425" tIns="91425" rIns="91425" bIns="91425" anchor="t" anchorCtr="0">
            <a:noAutofit/>
          </a:bodyPr>
          <a:lstStyle/>
          <a:p>
            <a:pPr marL="457200" lvl="0" indent="-330200" rtl="0">
              <a:spcBef>
                <a:spcPts val="0"/>
              </a:spcBef>
              <a:buClr>
                <a:srgbClr val="000000"/>
              </a:buClr>
              <a:buSzPct val="100000"/>
              <a:buFont typeface="Arial"/>
              <a:buChar char="●"/>
            </a:pPr>
            <a:r>
              <a:rPr lang="en" sz="1800" b="1" dirty="0"/>
              <a:t>Descent</a:t>
            </a:r>
            <a:r>
              <a:rPr lang="en" sz="1800" dirty="0"/>
              <a:t> </a:t>
            </a:r>
            <a:r>
              <a:rPr lang="en" sz="1800" b="1" dirty="0"/>
              <a:t>Rate</a:t>
            </a:r>
            <a:r>
              <a:rPr lang="en" sz="1800" dirty="0"/>
              <a:t> in meters per second (m/s)</a:t>
            </a:r>
          </a:p>
          <a:p>
            <a:pPr marL="457200" lvl="0" indent="-330200" rtl="0">
              <a:spcBef>
                <a:spcPts val="0"/>
              </a:spcBef>
              <a:buClr>
                <a:srgbClr val="000000"/>
              </a:buClr>
              <a:buSzPct val="100000"/>
              <a:buFont typeface="Arial"/>
              <a:buChar char="●"/>
            </a:pPr>
            <a:r>
              <a:rPr lang="en" sz="1800" b="1" dirty="0"/>
              <a:t>M</a:t>
            </a:r>
            <a:r>
              <a:rPr lang="en" sz="1800" dirty="0"/>
              <a:t> = Mass in kilograms (kg)</a:t>
            </a:r>
          </a:p>
          <a:p>
            <a:pPr marL="457200" lvl="0" indent="-330200" rtl="0">
              <a:spcBef>
                <a:spcPts val="0"/>
              </a:spcBef>
              <a:buClr>
                <a:srgbClr val="000000"/>
              </a:buClr>
              <a:buSzPct val="100000"/>
              <a:buFont typeface="Arial"/>
              <a:buChar char="●"/>
            </a:pPr>
            <a:r>
              <a:rPr lang="en" sz="1800" b="1" dirty="0"/>
              <a:t>Para</a:t>
            </a:r>
            <a:r>
              <a:rPr lang="en" sz="1800" dirty="0"/>
              <a:t> = Parachute diameter in meters (m)</a:t>
            </a:r>
          </a:p>
          <a:p>
            <a:pPr marL="457200" lvl="0" indent="-330200" rtl="0">
              <a:spcBef>
                <a:spcPts val="0"/>
              </a:spcBef>
              <a:buClr>
                <a:srgbClr val="000000"/>
              </a:buClr>
              <a:buSzPct val="100000"/>
              <a:buFont typeface="Arial"/>
              <a:buChar char="●"/>
            </a:pPr>
            <a:r>
              <a:rPr lang="en" sz="1800" b="1" dirty="0"/>
              <a:t>T</a:t>
            </a:r>
            <a:r>
              <a:rPr lang="en" sz="1800" dirty="0"/>
              <a:t> = average temperature in Celsius (C°)</a:t>
            </a:r>
          </a:p>
          <a:p>
            <a:pPr marL="457200" lvl="0" indent="-330200" rtl="0">
              <a:spcBef>
                <a:spcPts val="0"/>
              </a:spcBef>
              <a:buClr>
                <a:srgbClr val="000000"/>
              </a:buClr>
              <a:buSzPct val="100000"/>
              <a:buFont typeface="Arial"/>
              <a:buChar char="●"/>
            </a:pPr>
            <a:r>
              <a:rPr lang="en" sz="1800" b="1" dirty="0"/>
              <a:t>P</a:t>
            </a:r>
            <a:r>
              <a:rPr lang="en" sz="1800" dirty="0"/>
              <a:t> = average Air Pressure in Pascals ([kg*m/s^2]/m^2)</a:t>
            </a:r>
          </a:p>
          <a:p>
            <a:pPr marL="457200" lvl="0" indent="-330200">
              <a:spcBef>
                <a:spcPts val="0"/>
              </a:spcBef>
              <a:buClr>
                <a:srgbClr val="000000"/>
              </a:buClr>
              <a:buSzPct val="100000"/>
              <a:buFont typeface="Arial"/>
              <a:buChar char="●"/>
            </a:pPr>
            <a:r>
              <a:rPr lang="en" sz="1800" b="1" dirty="0"/>
              <a:t>H</a:t>
            </a:r>
            <a:r>
              <a:rPr lang="en" sz="1800" dirty="0"/>
              <a:t> = </a:t>
            </a:r>
            <a:r>
              <a:rPr lang="en" sz="1800" dirty="0" smtClean="0"/>
              <a:t>average </a:t>
            </a:r>
            <a:r>
              <a:rPr lang="en" sz="1800" dirty="0"/>
              <a:t>relative humidity expressed as a decimal</a:t>
            </a:r>
          </a:p>
        </p:txBody>
      </p:sp>
      <p:pic>
        <p:nvPicPr>
          <p:cNvPr id="2" name="Picture 1"/>
          <p:cNvPicPr>
            <a:picLocks noChangeAspect="1"/>
          </p:cNvPicPr>
          <p:nvPr/>
        </p:nvPicPr>
        <p:blipFill rotWithShape="1">
          <a:blip r:embed="rId3"/>
          <a:srcRect l="17779" t="30655" r="36388" b="40173"/>
          <a:stretch/>
        </p:blipFill>
        <p:spPr>
          <a:xfrm>
            <a:off x="195575" y="2065907"/>
            <a:ext cx="4241540" cy="1516672"/>
          </a:xfrm>
          <a:prstGeom prst="rect">
            <a:avLst/>
          </a:prstGeom>
        </p:spPr>
      </p:pic>
    </p:spTree>
    <p:extLst>
      <p:ext uri="{BB962C8B-B14F-4D97-AF65-F5344CB8AC3E}">
        <p14:creationId xmlns:p14="http://schemas.microsoft.com/office/powerpoint/2010/main" val="1980559317"/>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1215</Words>
  <Application>Microsoft Office PowerPoint</Application>
  <PresentationFormat>On-screen Show (16:9)</PresentationFormat>
  <Paragraphs>215</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Raleway</vt:lpstr>
      <vt:lpstr>Arial</vt:lpstr>
      <vt:lpstr>Calibri</vt:lpstr>
      <vt:lpstr>Courier New</vt:lpstr>
      <vt:lpstr>Times New Roman</vt:lpstr>
      <vt:lpstr>Trebuchet MS</vt:lpstr>
      <vt:lpstr>Verdana</vt:lpstr>
      <vt:lpstr>lesson-plan</vt:lpstr>
      <vt:lpstr>Atmospheric Effects  on Descent Rate</vt:lpstr>
      <vt:lpstr>What Effects Descent Rate?</vt:lpstr>
      <vt:lpstr>Descent Rate Formulas</vt:lpstr>
      <vt:lpstr>Descent Rate Formula</vt:lpstr>
      <vt:lpstr>Build/Test Plan</vt:lpstr>
      <vt:lpstr>Build/Test Plan</vt:lpstr>
      <vt:lpstr>Data Measurement</vt:lpstr>
      <vt:lpstr>Data Analysis Plan</vt:lpstr>
      <vt:lpstr>Descent Rate Formula</vt:lpstr>
      <vt:lpstr>Finding the Constant</vt:lpstr>
      <vt:lpstr>Predicting Descent Rate</vt:lpstr>
      <vt:lpstr>Predicting Descent Rate</vt:lpstr>
      <vt:lpstr>Predicting Descent Rate</vt:lpstr>
      <vt:lpstr>Conclusion</vt:lpstr>
      <vt:lpstr>Team Experience</vt:lpstr>
      <vt:lpstr>Community Outreach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Effects  on Descent Rate</dc:title>
  <dc:creator>Michael</dc:creator>
  <cp:lastModifiedBy>Darren Ko</cp:lastModifiedBy>
  <cp:revision>18</cp:revision>
  <dcterms:modified xsi:type="dcterms:W3CDTF">2015-06-21T17:25:07Z</dcterms:modified>
</cp:coreProperties>
</file>